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A23E71-C427-DDD3-B3F4-20A6F4B1C36B}" v="16" dt="2026-04-21T15:24:54.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68" autoAdjust="0"/>
  </p:normalViewPr>
  <p:slideViewPr>
    <p:cSldViewPr snapToGrid="0">
      <p:cViewPr varScale="1">
        <p:scale>
          <a:sx n="78" d="100"/>
          <a:sy n="78" d="100"/>
        </p:scale>
        <p:origin x="143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703F0E-D05C-4430-9797-C1F82F8EFB8C}"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1288414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703F0E-D05C-4430-9797-C1F82F8EFB8C}"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1287293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703F0E-D05C-4430-9797-C1F82F8EFB8C}"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4117396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703F0E-D05C-4430-9797-C1F82F8EFB8C}"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1715344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703F0E-D05C-4430-9797-C1F82F8EFB8C}" type="datetimeFigureOut">
              <a:rPr lang="en-GB" smtClean="0"/>
              <a:t>21/04/2026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2016297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703F0E-D05C-4430-9797-C1F82F8EFB8C}" type="datetimeFigureOut">
              <a:rPr lang="en-GB" smtClean="0"/>
              <a:t>21/04/2026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524113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703F0E-D05C-4430-9797-C1F82F8EFB8C}" type="datetimeFigureOut">
              <a:rPr lang="en-GB" smtClean="0"/>
              <a:t>21/04/2026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1748768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703F0E-D05C-4430-9797-C1F82F8EFB8C}"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253317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D703F0E-D05C-4430-9797-C1F82F8EFB8C}"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2287447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703F0E-D05C-4430-9797-C1F82F8EFB8C}"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2865041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703F0E-D05C-4430-9797-C1F82F8EFB8C}"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73577A-F6A7-4E4B-BEA3-9174CBACAA83}" type="slidenum">
              <a:rPr lang="en-GB" smtClean="0"/>
              <a:t>‹#›</a:t>
            </a:fld>
            <a:endParaRPr lang="en-GB"/>
          </a:p>
        </p:txBody>
      </p:sp>
    </p:spTree>
    <p:extLst>
      <p:ext uri="{BB962C8B-B14F-4D97-AF65-F5344CB8AC3E}">
        <p14:creationId xmlns:p14="http://schemas.microsoft.com/office/powerpoint/2010/main" val="3335576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703F0E-D05C-4430-9797-C1F82F8EFB8C}" type="datetimeFigureOut">
              <a:rPr lang="en-GB" smtClean="0"/>
              <a:t>21/04/2026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73577A-F6A7-4E4B-BEA3-9174CBACAA83}" type="slidenum">
              <a:rPr lang="en-GB" smtClean="0"/>
              <a:t>‹#›</a:t>
            </a:fld>
            <a:endParaRPr lang="en-GB"/>
          </a:p>
        </p:txBody>
      </p:sp>
    </p:spTree>
    <p:extLst>
      <p:ext uri="{BB962C8B-B14F-4D97-AF65-F5344CB8AC3E}">
        <p14:creationId xmlns:p14="http://schemas.microsoft.com/office/powerpoint/2010/main" val="42497615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95A913BC-A15E-833E-6CCB-7BAB665AD169}"/>
              </a:ext>
            </a:extLst>
          </p:cNvPr>
          <p:cNvGraphicFramePr>
            <a:graphicFrameLocks noGrp="1"/>
          </p:cNvGraphicFramePr>
          <p:nvPr>
            <p:extLst>
              <p:ext uri="{D42A27DB-BD31-4B8C-83A1-F6EECF244321}">
                <p14:modId xmlns:p14="http://schemas.microsoft.com/office/powerpoint/2010/main" val="162423794"/>
              </p:ext>
            </p:extLst>
          </p:nvPr>
        </p:nvGraphicFramePr>
        <p:xfrm>
          <a:off x="6838122" y="50926"/>
          <a:ext cx="3063406" cy="5735304"/>
        </p:xfrm>
        <a:graphic>
          <a:graphicData uri="http://schemas.openxmlformats.org/drawingml/2006/table">
            <a:tbl>
              <a:tblPr firstRow="1" bandRow="1">
                <a:tableStyleId>{5C22544A-7EE6-4342-B048-85BDC9FD1C3A}</a:tableStyleId>
              </a:tblPr>
              <a:tblGrid>
                <a:gridCol w="1144460">
                  <a:extLst>
                    <a:ext uri="{9D8B030D-6E8A-4147-A177-3AD203B41FA5}">
                      <a16:colId xmlns:a16="http://schemas.microsoft.com/office/drawing/2014/main" val="4253431690"/>
                    </a:ext>
                  </a:extLst>
                </a:gridCol>
                <a:gridCol w="1918946">
                  <a:extLst>
                    <a:ext uri="{9D8B030D-6E8A-4147-A177-3AD203B41FA5}">
                      <a16:colId xmlns:a16="http://schemas.microsoft.com/office/drawing/2014/main" val="1377752539"/>
                    </a:ext>
                  </a:extLst>
                </a:gridCol>
              </a:tblGrid>
              <a:tr h="535204">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latin typeface="HfW precursive" panose="00000500000000000000" pitchFamily="2" charset="0"/>
                        </a:rPr>
                        <a:t>Key Vocabulary</a:t>
                      </a:r>
                    </a:p>
                  </a:txBody>
                  <a:tcPr anchor="ctr"/>
                </a:tc>
                <a:tc hMerge="1">
                  <a:txBody>
                    <a:bodyPr/>
                    <a:lstStyle/>
                    <a:p>
                      <a:endParaRPr lang="en-GB" dirty="0"/>
                    </a:p>
                  </a:txBody>
                  <a:tcPr/>
                </a:tc>
                <a:extLst>
                  <a:ext uri="{0D108BD9-81ED-4DB2-BD59-A6C34878D82A}">
                    <a16:rowId xmlns:a16="http://schemas.microsoft.com/office/drawing/2014/main" val="647195211"/>
                  </a:ext>
                </a:extLst>
              </a:tr>
              <a:tr h="535204">
                <a:tc>
                  <a:txBody>
                    <a:bodyPr/>
                    <a:lstStyle/>
                    <a:p>
                      <a:r>
                        <a:rPr lang="en-GB" sz="1000" dirty="0">
                          <a:solidFill>
                            <a:schemeClr val="tx1"/>
                          </a:solidFill>
                          <a:latin typeface="HfW precursive" panose="00000500000000000000" pitchFamily="2" charset="0"/>
                        </a:rPr>
                        <a:t>Coast</a:t>
                      </a:r>
                    </a:p>
                  </a:txBody>
                  <a:tcPr marT="90000"/>
                </a:tc>
                <a:tc>
                  <a:txBody>
                    <a:bodyPr/>
                    <a:lstStyle/>
                    <a:p>
                      <a:r>
                        <a:rPr lang="en-GB" sz="1000" dirty="0">
                          <a:solidFill>
                            <a:schemeClr val="tx1"/>
                          </a:solidFill>
                          <a:latin typeface="HfW precursive" panose="00000500000000000000" pitchFamily="2" charset="0"/>
                        </a:rPr>
                        <a:t>The area where the land and sea meet. </a:t>
                      </a:r>
                    </a:p>
                  </a:txBody>
                  <a:tcPr marT="90000"/>
                </a:tc>
                <a:extLst>
                  <a:ext uri="{0D108BD9-81ED-4DB2-BD59-A6C34878D82A}">
                    <a16:rowId xmlns:a16="http://schemas.microsoft.com/office/drawing/2014/main" val="2924868639"/>
                  </a:ext>
                </a:extLst>
              </a:tr>
              <a:tr h="535204">
                <a:tc>
                  <a:txBody>
                    <a:bodyPr/>
                    <a:lstStyle/>
                    <a:p>
                      <a:r>
                        <a:rPr lang="en-GB" sz="1000" dirty="0">
                          <a:solidFill>
                            <a:schemeClr val="tx1"/>
                          </a:solidFill>
                          <a:latin typeface="HfW precursive" panose="00000500000000000000" pitchFamily="2" charset="0"/>
                        </a:rPr>
                        <a:t>Beach</a:t>
                      </a:r>
                    </a:p>
                  </a:txBody>
                  <a:tcPr marT="90000"/>
                </a:tc>
                <a:tc>
                  <a:txBody>
                    <a:bodyPr/>
                    <a:lstStyle/>
                    <a:p>
                      <a:r>
                        <a:rPr lang="en-GB" sz="1000" dirty="0">
                          <a:solidFill>
                            <a:schemeClr val="tx1"/>
                          </a:solidFill>
                          <a:latin typeface="HfW precursive"/>
                        </a:rPr>
                        <a:t>A </a:t>
                      </a:r>
                      <a:r>
                        <a:rPr lang="en-GB" sz="1000">
                          <a:solidFill>
                            <a:schemeClr val="tx1"/>
                          </a:solidFill>
                          <a:latin typeface="HfW precursive"/>
                        </a:rPr>
                        <a:t>low-lying</a:t>
                      </a:r>
                      <a:r>
                        <a:rPr lang="en-GB" sz="1000" dirty="0">
                          <a:solidFill>
                            <a:schemeClr val="tx1"/>
                          </a:solidFill>
                          <a:latin typeface="HfW precursive"/>
                        </a:rPr>
                        <a:t> area where the land meets the sea, made up of fine, lose sediment. </a:t>
                      </a:r>
                    </a:p>
                  </a:txBody>
                  <a:tcPr marT="90000"/>
                </a:tc>
                <a:extLst>
                  <a:ext uri="{0D108BD9-81ED-4DB2-BD59-A6C34878D82A}">
                    <a16:rowId xmlns:a16="http://schemas.microsoft.com/office/drawing/2014/main" val="3549243012"/>
                  </a:ext>
                </a:extLst>
              </a:tr>
              <a:tr h="535204">
                <a:tc>
                  <a:txBody>
                    <a:bodyPr/>
                    <a:lstStyle/>
                    <a:p>
                      <a:r>
                        <a:rPr lang="en-GB" sz="1000" dirty="0">
                          <a:solidFill>
                            <a:schemeClr val="tx1"/>
                          </a:solidFill>
                          <a:latin typeface="HfW precursive" panose="00000500000000000000" pitchFamily="2" charset="0"/>
                        </a:rPr>
                        <a:t>Cliff</a:t>
                      </a:r>
                    </a:p>
                  </a:txBody>
                  <a:tcPr marT="90000"/>
                </a:tc>
                <a:tc>
                  <a:txBody>
                    <a:bodyPr/>
                    <a:lstStyle/>
                    <a:p>
                      <a:r>
                        <a:rPr lang="en-GB" sz="1000" dirty="0">
                          <a:solidFill>
                            <a:schemeClr val="tx1"/>
                          </a:solidFill>
                          <a:latin typeface="HfW precursive"/>
                        </a:rPr>
                        <a:t>A </a:t>
                      </a:r>
                      <a:r>
                        <a:rPr lang="en-GB" sz="1000">
                          <a:solidFill>
                            <a:schemeClr val="tx1"/>
                          </a:solidFill>
                          <a:latin typeface="HfW precursive"/>
                        </a:rPr>
                        <a:t>high-altitude</a:t>
                      </a:r>
                      <a:r>
                        <a:rPr lang="en-GB" sz="1000" dirty="0">
                          <a:solidFill>
                            <a:schemeClr val="tx1"/>
                          </a:solidFill>
                          <a:latin typeface="HfW precursive"/>
                        </a:rPr>
                        <a:t> area where the land meets the sea, made of hard rock. </a:t>
                      </a:r>
                    </a:p>
                  </a:txBody>
                  <a:tcPr marT="90000"/>
                </a:tc>
                <a:extLst>
                  <a:ext uri="{0D108BD9-81ED-4DB2-BD59-A6C34878D82A}">
                    <a16:rowId xmlns:a16="http://schemas.microsoft.com/office/drawing/2014/main" val="1317622625"/>
                  </a:ext>
                </a:extLst>
              </a:tr>
              <a:tr h="535204">
                <a:tc>
                  <a:txBody>
                    <a:bodyPr/>
                    <a:lstStyle/>
                    <a:p>
                      <a:r>
                        <a:rPr lang="en-GB" sz="1000" dirty="0">
                          <a:solidFill>
                            <a:schemeClr val="tx1"/>
                          </a:solidFill>
                          <a:latin typeface="HfW precursive" panose="00000500000000000000" pitchFamily="2" charset="0"/>
                        </a:rPr>
                        <a:t>Erosion </a:t>
                      </a:r>
                    </a:p>
                  </a:txBody>
                  <a:tcPr marT="90000"/>
                </a:tc>
                <a:tc>
                  <a:txBody>
                    <a:bodyPr/>
                    <a:lstStyle/>
                    <a:p>
                      <a:r>
                        <a:rPr lang="en-GB" sz="1000" dirty="0">
                          <a:solidFill>
                            <a:schemeClr val="tx1"/>
                          </a:solidFill>
                          <a:latin typeface="HfW precursive" panose="00000500000000000000" pitchFamily="2" charset="0"/>
                        </a:rPr>
                        <a:t>The process where material is removed from the land. </a:t>
                      </a:r>
                    </a:p>
                  </a:txBody>
                  <a:tcPr marT="90000"/>
                </a:tc>
                <a:extLst>
                  <a:ext uri="{0D108BD9-81ED-4DB2-BD59-A6C34878D82A}">
                    <a16:rowId xmlns:a16="http://schemas.microsoft.com/office/drawing/2014/main" val="1777444571"/>
                  </a:ext>
                </a:extLst>
              </a:tr>
              <a:tr h="535204">
                <a:tc>
                  <a:txBody>
                    <a:bodyPr/>
                    <a:lstStyle/>
                    <a:p>
                      <a:r>
                        <a:rPr lang="en-GB" sz="1000" dirty="0">
                          <a:solidFill>
                            <a:schemeClr val="tx1"/>
                          </a:solidFill>
                          <a:latin typeface="HfW precursive" panose="00000500000000000000" pitchFamily="2" charset="0"/>
                        </a:rPr>
                        <a:t>Headland</a:t>
                      </a:r>
                    </a:p>
                  </a:txBody>
                  <a:tcPr marT="90000"/>
                </a:tc>
                <a:tc>
                  <a:txBody>
                    <a:bodyPr/>
                    <a:lstStyle/>
                    <a:p>
                      <a:r>
                        <a:rPr lang="en-GB" sz="1000" dirty="0">
                          <a:solidFill>
                            <a:schemeClr val="tx1"/>
                          </a:solidFill>
                          <a:latin typeface="HfW precursive" panose="00000500000000000000" pitchFamily="2" charset="0"/>
                        </a:rPr>
                        <a:t>An area of land protruding into the sea. </a:t>
                      </a:r>
                    </a:p>
                  </a:txBody>
                  <a:tcPr marT="90000"/>
                </a:tc>
                <a:extLst>
                  <a:ext uri="{0D108BD9-81ED-4DB2-BD59-A6C34878D82A}">
                    <a16:rowId xmlns:a16="http://schemas.microsoft.com/office/drawing/2014/main" val="1467011732"/>
                  </a:ext>
                </a:extLst>
              </a:tr>
              <a:tr h="535204">
                <a:tc>
                  <a:txBody>
                    <a:bodyPr/>
                    <a:lstStyle/>
                    <a:p>
                      <a:r>
                        <a:rPr lang="en-GB" sz="1000" dirty="0">
                          <a:solidFill>
                            <a:schemeClr val="tx1"/>
                          </a:solidFill>
                          <a:latin typeface="HfW precursive" panose="00000500000000000000" pitchFamily="2" charset="0"/>
                        </a:rPr>
                        <a:t>Bay</a:t>
                      </a:r>
                    </a:p>
                  </a:txBody>
                  <a:tcPr marT="90000"/>
                </a:tc>
                <a:tc>
                  <a:txBody>
                    <a:bodyPr/>
                    <a:lstStyle/>
                    <a:p>
                      <a:r>
                        <a:rPr lang="en-GB" sz="1000" dirty="0">
                          <a:solidFill>
                            <a:schemeClr val="tx1"/>
                          </a:solidFill>
                          <a:latin typeface="HfW precursive" panose="00000500000000000000" pitchFamily="2" charset="0"/>
                        </a:rPr>
                        <a:t>An area of sea protruding into the land. </a:t>
                      </a:r>
                    </a:p>
                  </a:txBody>
                  <a:tcPr marT="90000"/>
                </a:tc>
                <a:extLst>
                  <a:ext uri="{0D108BD9-81ED-4DB2-BD59-A6C34878D82A}">
                    <a16:rowId xmlns:a16="http://schemas.microsoft.com/office/drawing/2014/main" val="1888594165"/>
                  </a:ext>
                </a:extLst>
              </a:tr>
              <a:tr h="535204">
                <a:tc>
                  <a:txBody>
                    <a:bodyPr/>
                    <a:lstStyle/>
                    <a:p>
                      <a:r>
                        <a:rPr lang="en-GB" sz="1000" dirty="0">
                          <a:solidFill>
                            <a:schemeClr val="tx1"/>
                          </a:solidFill>
                          <a:latin typeface="HfW precursive" panose="00000500000000000000" pitchFamily="2" charset="0"/>
                        </a:rPr>
                        <a:t>Longshore drift</a:t>
                      </a:r>
                    </a:p>
                  </a:txBody>
                  <a:tcPr marT="90000"/>
                </a:tc>
                <a:tc>
                  <a:txBody>
                    <a:bodyPr/>
                    <a:lstStyle/>
                    <a:p>
                      <a:r>
                        <a:rPr lang="en-GB" sz="1000" dirty="0">
                          <a:solidFill>
                            <a:schemeClr val="tx1"/>
                          </a:solidFill>
                          <a:latin typeface="HfW precursive" panose="00000500000000000000" pitchFamily="2" charset="0"/>
                        </a:rPr>
                        <a:t>The process through which sediment is moved across the beach. </a:t>
                      </a:r>
                    </a:p>
                  </a:txBody>
                  <a:tcPr marT="90000"/>
                </a:tc>
                <a:extLst>
                  <a:ext uri="{0D108BD9-81ED-4DB2-BD59-A6C34878D82A}">
                    <a16:rowId xmlns:a16="http://schemas.microsoft.com/office/drawing/2014/main" val="3033751119"/>
                  </a:ext>
                </a:extLst>
              </a:tr>
              <a:tr h="535204">
                <a:tc>
                  <a:txBody>
                    <a:bodyPr/>
                    <a:lstStyle/>
                    <a:p>
                      <a:r>
                        <a:rPr lang="en-GB" sz="1000" dirty="0">
                          <a:solidFill>
                            <a:schemeClr val="tx1"/>
                          </a:solidFill>
                          <a:latin typeface="HfW precursive" panose="00000500000000000000" pitchFamily="2" charset="0"/>
                        </a:rPr>
                        <a:t>Hydraulic action</a:t>
                      </a:r>
                    </a:p>
                  </a:txBody>
                  <a:tcPr marT="90000"/>
                </a:tc>
                <a:tc>
                  <a:txBody>
                    <a:bodyPr/>
                    <a:lstStyle/>
                    <a:p>
                      <a:r>
                        <a:rPr lang="en-GB" sz="1000" dirty="0">
                          <a:solidFill>
                            <a:schemeClr val="tx1"/>
                          </a:solidFill>
                          <a:latin typeface="HfW precursive" panose="00000500000000000000" pitchFamily="2" charset="0"/>
                        </a:rPr>
                        <a:t>The weight of a wave crashing on a cliff face, pushing the air in cracks and caves, under pressure, to force it open. </a:t>
                      </a:r>
                    </a:p>
                  </a:txBody>
                  <a:tcPr marT="90000"/>
                </a:tc>
                <a:extLst>
                  <a:ext uri="{0D108BD9-81ED-4DB2-BD59-A6C34878D82A}">
                    <a16:rowId xmlns:a16="http://schemas.microsoft.com/office/drawing/2014/main" val="1366733696"/>
                  </a:ext>
                </a:extLst>
              </a:tr>
              <a:tr h="535204">
                <a:tc>
                  <a:txBody>
                    <a:bodyPr/>
                    <a:lstStyle/>
                    <a:p>
                      <a:endParaRPr lang="en-GB" sz="1000" dirty="0">
                        <a:solidFill>
                          <a:schemeClr val="tx1"/>
                        </a:solidFill>
                        <a:latin typeface="HfW precursive" panose="00000500000000000000" pitchFamily="2" charset="0"/>
                      </a:endParaRPr>
                    </a:p>
                  </a:txBody>
                  <a:tcPr marT="90000"/>
                </a:tc>
                <a:tc>
                  <a:txBody>
                    <a:bodyPr/>
                    <a:lstStyle/>
                    <a:p>
                      <a:endParaRPr lang="en-GB" sz="1000" dirty="0">
                        <a:solidFill>
                          <a:schemeClr val="tx1"/>
                        </a:solidFill>
                        <a:latin typeface="HfW precursive" panose="00000500000000000000" pitchFamily="2" charset="0"/>
                      </a:endParaRPr>
                    </a:p>
                  </a:txBody>
                  <a:tcPr marT="90000"/>
                </a:tc>
                <a:extLst>
                  <a:ext uri="{0D108BD9-81ED-4DB2-BD59-A6C34878D82A}">
                    <a16:rowId xmlns:a16="http://schemas.microsoft.com/office/drawing/2014/main" val="1387424608"/>
                  </a:ext>
                </a:extLst>
              </a:tr>
            </a:tbl>
          </a:graphicData>
        </a:graphic>
      </p:graphicFrame>
      <p:graphicFrame>
        <p:nvGraphicFramePr>
          <p:cNvPr id="7" name="Table 7">
            <a:extLst>
              <a:ext uri="{FF2B5EF4-FFF2-40B4-BE49-F238E27FC236}">
                <a16:creationId xmlns:a16="http://schemas.microsoft.com/office/drawing/2014/main" id="{67C481D5-A5DF-AC31-0251-DE2462329838}"/>
              </a:ext>
            </a:extLst>
          </p:cNvPr>
          <p:cNvGraphicFramePr>
            <a:graphicFrameLocks noGrp="1"/>
          </p:cNvGraphicFramePr>
          <p:nvPr>
            <p:extLst>
              <p:ext uri="{D42A27DB-BD31-4B8C-83A1-F6EECF244321}">
                <p14:modId xmlns:p14="http://schemas.microsoft.com/office/powerpoint/2010/main" val="3540963346"/>
              </p:ext>
            </p:extLst>
          </p:nvPr>
        </p:nvGraphicFramePr>
        <p:xfrm>
          <a:off x="2675467" y="1026851"/>
          <a:ext cx="4063563" cy="3621759"/>
        </p:xfrm>
        <a:graphic>
          <a:graphicData uri="http://schemas.openxmlformats.org/drawingml/2006/table">
            <a:tbl>
              <a:tblPr firstRow="1" bandRow="1">
                <a:tableStyleId>{00A15C55-8517-42AA-B614-E9B94910E393}</a:tableStyleId>
              </a:tblPr>
              <a:tblGrid>
                <a:gridCol w="4063563">
                  <a:extLst>
                    <a:ext uri="{9D8B030D-6E8A-4147-A177-3AD203B41FA5}">
                      <a16:colId xmlns:a16="http://schemas.microsoft.com/office/drawing/2014/main" val="1731078917"/>
                    </a:ext>
                  </a:extLst>
                </a:gridCol>
              </a:tblGrid>
              <a:tr h="588802">
                <a:tc>
                  <a:txBody>
                    <a:bodyPr/>
                    <a:lstStyle/>
                    <a:p>
                      <a:pPr algn="ctr"/>
                      <a:r>
                        <a:rPr lang="en-GB" dirty="0">
                          <a:latin typeface="HfW precursive" panose="00000500000000000000" pitchFamily="2" charset="0"/>
                        </a:rPr>
                        <a:t>Diagram and Photograph</a:t>
                      </a:r>
                    </a:p>
                  </a:txBody>
                  <a:tcPr anchor="ctr"/>
                </a:tc>
                <a:extLst>
                  <a:ext uri="{0D108BD9-81ED-4DB2-BD59-A6C34878D82A}">
                    <a16:rowId xmlns:a16="http://schemas.microsoft.com/office/drawing/2014/main" val="2995302729"/>
                  </a:ext>
                </a:extLst>
              </a:tr>
              <a:tr h="1266551">
                <a:tc>
                  <a:txBody>
                    <a:bodyPr/>
                    <a:lstStyle/>
                    <a:p>
                      <a:endParaRPr lang="en-GB" sz="1200" baseline="0" dirty="0">
                        <a:latin typeface="Comic Sans MS" panose="030F0702030302020204" pitchFamily="66" charset="0"/>
                      </a:endParaRPr>
                    </a:p>
                  </a:txBody>
                  <a:tcPr marT="90000"/>
                </a:tc>
                <a:extLst>
                  <a:ext uri="{0D108BD9-81ED-4DB2-BD59-A6C34878D82A}">
                    <a16:rowId xmlns:a16="http://schemas.microsoft.com/office/drawing/2014/main" val="2483804706"/>
                  </a:ext>
                </a:extLst>
              </a:tr>
              <a:tr h="588802">
                <a:tc>
                  <a:txBody>
                    <a:bodyPr/>
                    <a:lstStyle/>
                    <a:p>
                      <a:endParaRPr lang="en-GB" dirty="0"/>
                    </a:p>
                  </a:txBody>
                  <a:tcPr marT="90000"/>
                </a:tc>
                <a:extLst>
                  <a:ext uri="{0D108BD9-81ED-4DB2-BD59-A6C34878D82A}">
                    <a16:rowId xmlns:a16="http://schemas.microsoft.com/office/drawing/2014/main" val="2035808365"/>
                  </a:ext>
                </a:extLst>
              </a:tr>
              <a:tr h="588802">
                <a:tc>
                  <a:txBody>
                    <a:bodyPr/>
                    <a:lstStyle/>
                    <a:p>
                      <a:endParaRPr lang="en-GB" dirty="0"/>
                    </a:p>
                  </a:txBody>
                  <a:tcPr marT="90000"/>
                </a:tc>
                <a:extLst>
                  <a:ext uri="{0D108BD9-81ED-4DB2-BD59-A6C34878D82A}">
                    <a16:rowId xmlns:a16="http://schemas.microsoft.com/office/drawing/2014/main" val="4112884473"/>
                  </a:ext>
                </a:extLst>
              </a:tr>
              <a:tr h="588802">
                <a:tc>
                  <a:txBody>
                    <a:bodyPr/>
                    <a:lstStyle/>
                    <a:p>
                      <a:endParaRPr lang="en-GB" dirty="0"/>
                    </a:p>
                  </a:txBody>
                  <a:tcPr marT="90000"/>
                </a:tc>
                <a:extLst>
                  <a:ext uri="{0D108BD9-81ED-4DB2-BD59-A6C34878D82A}">
                    <a16:rowId xmlns:a16="http://schemas.microsoft.com/office/drawing/2014/main" val="1303796592"/>
                  </a:ext>
                </a:extLst>
              </a:tr>
            </a:tbl>
          </a:graphicData>
        </a:graphic>
      </p:graphicFrame>
      <p:graphicFrame>
        <p:nvGraphicFramePr>
          <p:cNvPr id="8" name="Table 8">
            <a:extLst>
              <a:ext uri="{FF2B5EF4-FFF2-40B4-BE49-F238E27FC236}">
                <a16:creationId xmlns:a16="http://schemas.microsoft.com/office/drawing/2014/main" id="{586469FA-7867-5341-16BD-76EE9912CF98}"/>
              </a:ext>
            </a:extLst>
          </p:cNvPr>
          <p:cNvGraphicFramePr>
            <a:graphicFrameLocks noGrp="1"/>
          </p:cNvGraphicFramePr>
          <p:nvPr>
            <p:extLst>
              <p:ext uri="{D42A27DB-BD31-4B8C-83A1-F6EECF244321}">
                <p14:modId xmlns:p14="http://schemas.microsoft.com/office/powerpoint/2010/main" val="1694175630"/>
              </p:ext>
            </p:extLst>
          </p:nvPr>
        </p:nvGraphicFramePr>
        <p:xfrm>
          <a:off x="2658530" y="3970861"/>
          <a:ext cx="4088966" cy="1786471"/>
        </p:xfrm>
        <a:graphic>
          <a:graphicData uri="http://schemas.openxmlformats.org/drawingml/2006/table">
            <a:tbl>
              <a:tblPr firstRow="1" bandRow="1">
                <a:tableStyleId>{F5AB1C69-6EDB-4FF4-983F-18BD219EF322}</a:tableStyleId>
              </a:tblPr>
              <a:tblGrid>
                <a:gridCol w="2044483">
                  <a:extLst>
                    <a:ext uri="{9D8B030D-6E8A-4147-A177-3AD203B41FA5}">
                      <a16:colId xmlns:a16="http://schemas.microsoft.com/office/drawing/2014/main" val="3896523605"/>
                    </a:ext>
                  </a:extLst>
                </a:gridCol>
                <a:gridCol w="2044483">
                  <a:extLst>
                    <a:ext uri="{9D8B030D-6E8A-4147-A177-3AD203B41FA5}">
                      <a16:colId xmlns:a16="http://schemas.microsoft.com/office/drawing/2014/main" val="661002967"/>
                    </a:ext>
                  </a:extLst>
                </a:gridCol>
              </a:tblGrid>
              <a:tr h="458771">
                <a:tc gridSpan="2">
                  <a:txBody>
                    <a:bodyPr/>
                    <a:lstStyle/>
                    <a:p>
                      <a:pPr algn="ctr"/>
                      <a:endParaRPr lang="en-GB" dirty="0">
                        <a:latin typeface="HfW precursive" panose="00000500000000000000" pitchFamily="2" charset="0"/>
                      </a:endParaRPr>
                    </a:p>
                  </a:txBody>
                  <a:tcPr anchor="ctr"/>
                </a:tc>
                <a:tc hMerge="1">
                  <a:txBody>
                    <a:bodyPr/>
                    <a:lstStyle/>
                    <a:p>
                      <a:endParaRPr lang="en-GB" dirty="0"/>
                    </a:p>
                  </a:txBody>
                  <a:tcPr/>
                </a:tc>
                <a:extLst>
                  <a:ext uri="{0D108BD9-81ED-4DB2-BD59-A6C34878D82A}">
                    <a16:rowId xmlns:a16="http://schemas.microsoft.com/office/drawing/2014/main" val="2151308497"/>
                  </a:ext>
                </a:extLst>
              </a:tr>
              <a:tr h="132770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63482889"/>
                  </a:ext>
                </a:extLst>
              </a:tr>
            </a:tbl>
          </a:graphicData>
        </a:graphic>
      </p:graphicFrame>
      <p:graphicFrame>
        <p:nvGraphicFramePr>
          <p:cNvPr id="10" name="Table 10">
            <a:extLst>
              <a:ext uri="{FF2B5EF4-FFF2-40B4-BE49-F238E27FC236}">
                <a16:creationId xmlns:a16="http://schemas.microsoft.com/office/drawing/2014/main" id="{713550C5-B330-B2FD-67CF-779F02DD7F28}"/>
              </a:ext>
            </a:extLst>
          </p:cNvPr>
          <p:cNvGraphicFramePr>
            <a:graphicFrameLocks noGrp="1"/>
          </p:cNvGraphicFramePr>
          <p:nvPr>
            <p:extLst>
              <p:ext uri="{D42A27DB-BD31-4B8C-83A1-F6EECF244321}">
                <p14:modId xmlns:p14="http://schemas.microsoft.com/office/powerpoint/2010/main" val="1686230068"/>
              </p:ext>
            </p:extLst>
          </p:nvPr>
        </p:nvGraphicFramePr>
        <p:xfrm>
          <a:off x="119365" y="106569"/>
          <a:ext cx="2539165" cy="5965406"/>
        </p:xfrm>
        <a:graphic>
          <a:graphicData uri="http://schemas.openxmlformats.org/drawingml/2006/table">
            <a:tbl>
              <a:tblPr firstRow="1" bandRow="1">
                <a:tableStyleId>{93296810-A885-4BE3-A3E7-6D5BEEA58F35}</a:tableStyleId>
              </a:tblPr>
              <a:tblGrid>
                <a:gridCol w="992846">
                  <a:extLst>
                    <a:ext uri="{9D8B030D-6E8A-4147-A177-3AD203B41FA5}">
                      <a16:colId xmlns:a16="http://schemas.microsoft.com/office/drawing/2014/main" val="2367346493"/>
                    </a:ext>
                  </a:extLst>
                </a:gridCol>
                <a:gridCol w="1546319">
                  <a:extLst>
                    <a:ext uri="{9D8B030D-6E8A-4147-A177-3AD203B41FA5}">
                      <a16:colId xmlns:a16="http://schemas.microsoft.com/office/drawing/2014/main" val="1597170240"/>
                    </a:ext>
                  </a:extLst>
                </a:gridCol>
              </a:tblGrid>
              <a:tr h="315282">
                <a:tc gridSpan="2">
                  <a:txBody>
                    <a:bodyPr/>
                    <a:lstStyle/>
                    <a:p>
                      <a:pPr algn="ctr"/>
                      <a:r>
                        <a:rPr lang="en-GB" sz="1600" dirty="0">
                          <a:latin typeface="HfW precursive"/>
                        </a:rPr>
                        <a:t>Key Knowledge</a:t>
                      </a:r>
                    </a:p>
                  </a:txBody>
                  <a:tcPr anchor="ctr"/>
                </a:tc>
                <a:tc hMerge="1">
                  <a:txBody>
                    <a:bodyPr/>
                    <a:lstStyle/>
                    <a:p>
                      <a:endParaRPr lang="en-GB" dirty="0"/>
                    </a:p>
                  </a:txBody>
                  <a:tcPr anchor="ctr"/>
                </a:tc>
                <a:extLst>
                  <a:ext uri="{0D108BD9-81ED-4DB2-BD59-A6C34878D82A}">
                    <a16:rowId xmlns:a16="http://schemas.microsoft.com/office/drawing/2014/main" val="1586836488"/>
                  </a:ext>
                </a:extLst>
              </a:tr>
              <a:tr h="1024667">
                <a:tc>
                  <a:txBody>
                    <a:bodyPr/>
                    <a:lstStyle/>
                    <a:p>
                      <a:r>
                        <a:rPr lang="en-GB" sz="1100" dirty="0">
                          <a:latin typeface="HfW precursive"/>
                        </a:rPr>
                        <a:t>What are coasts? </a:t>
                      </a:r>
                    </a:p>
                  </a:txBody>
                  <a:tcPr/>
                </a:tc>
                <a:tc>
                  <a:txBody>
                    <a:bodyPr/>
                    <a:lstStyle/>
                    <a:p>
                      <a:r>
                        <a:rPr lang="en-GB" sz="1100" dirty="0">
                          <a:latin typeface="HfW precursive"/>
                        </a:rPr>
                        <a:t>Coasts are where the land meets the ocean. This can take different forms such as beach and cliffs. </a:t>
                      </a:r>
                    </a:p>
                  </a:txBody>
                  <a:tcPr/>
                </a:tc>
                <a:extLst>
                  <a:ext uri="{0D108BD9-81ED-4DB2-BD59-A6C34878D82A}">
                    <a16:rowId xmlns:a16="http://schemas.microsoft.com/office/drawing/2014/main" val="301100223"/>
                  </a:ext>
                </a:extLst>
              </a:tr>
              <a:tr h="2285796">
                <a:tc>
                  <a:txBody>
                    <a:bodyPr/>
                    <a:lstStyle/>
                    <a:p>
                      <a:r>
                        <a:rPr lang="en-GB" sz="1100" dirty="0">
                          <a:latin typeface="HfW precursive"/>
                        </a:rPr>
                        <a:t>How are coastal </a:t>
                      </a:r>
                      <a:r>
                        <a:rPr lang="en-GB" sz="1100">
                          <a:latin typeface="HfW precursive"/>
                        </a:rPr>
                        <a:t>landforms</a:t>
                      </a:r>
                      <a:r>
                        <a:rPr lang="en-GB" sz="1100" dirty="0">
                          <a:latin typeface="HfW precursive"/>
                        </a:rPr>
                        <a:t> formed?</a:t>
                      </a:r>
                    </a:p>
                  </a:txBody>
                  <a:tcPr/>
                </a:tc>
                <a:tc>
                  <a:txBody>
                    <a:bodyPr/>
                    <a:lstStyle/>
                    <a:p>
                      <a:r>
                        <a:rPr lang="en-GB" sz="1100" dirty="0">
                          <a:latin typeface="HfW precursive"/>
                        </a:rPr>
                        <a:t>The sea’s waves lead to hydraulic action and erosions of the land. The land is made up of different rocks, some hard, some soft, leading to bays and headlands. Further erosion leads to cracks, caves, arches, stacks and stumps. </a:t>
                      </a:r>
                    </a:p>
                  </a:txBody>
                  <a:tcPr/>
                </a:tc>
                <a:extLst>
                  <a:ext uri="{0D108BD9-81ED-4DB2-BD59-A6C34878D82A}">
                    <a16:rowId xmlns:a16="http://schemas.microsoft.com/office/drawing/2014/main" val="3597114947"/>
                  </a:ext>
                </a:extLst>
              </a:tr>
              <a:tr h="1182309">
                <a:tc>
                  <a:txBody>
                    <a:bodyPr/>
                    <a:lstStyle/>
                    <a:p>
                      <a:r>
                        <a:rPr lang="en-GB" sz="1100" dirty="0">
                          <a:latin typeface="HfW precursive"/>
                        </a:rPr>
                        <a:t>Ocean processes</a:t>
                      </a:r>
                    </a:p>
                  </a:txBody>
                  <a:tcPr/>
                </a:tc>
                <a:tc>
                  <a:txBody>
                    <a:bodyPr/>
                    <a:lstStyle/>
                    <a:p>
                      <a:r>
                        <a:rPr lang="en-GB" sz="1100" dirty="0">
                          <a:latin typeface="HfW precursive"/>
                        </a:rPr>
                        <a:t>Waves are created by the movement of air across the sea. Tides are created by the gravitational pull of the moon. </a:t>
                      </a:r>
                    </a:p>
                  </a:txBody>
                  <a:tcPr/>
                </a:tc>
                <a:extLst>
                  <a:ext uri="{0D108BD9-81ED-4DB2-BD59-A6C34878D82A}">
                    <a16:rowId xmlns:a16="http://schemas.microsoft.com/office/drawing/2014/main" val="3291924848"/>
                  </a:ext>
                </a:extLst>
              </a:tr>
              <a:tr h="466794">
                <a:tc>
                  <a:txBody>
                    <a:bodyPr/>
                    <a:lstStyle/>
                    <a:p>
                      <a:endParaRPr lang="en-GB" sz="1100" dirty="0">
                        <a:latin typeface="HfW precursive"/>
                      </a:endParaRPr>
                    </a:p>
                  </a:txBody>
                  <a:tcPr/>
                </a:tc>
                <a:tc>
                  <a:txBody>
                    <a:bodyPr/>
                    <a:lstStyle/>
                    <a:p>
                      <a:endParaRPr lang="en-GB" sz="1100" dirty="0">
                        <a:latin typeface="HfW precursive"/>
                      </a:endParaRPr>
                    </a:p>
                  </a:txBody>
                  <a:tcPr/>
                </a:tc>
                <a:extLst>
                  <a:ext uri="{0D108BD9-81ED-4DB2-BD59-A6C34878D82A}">
                    <a16:rowId xmlns:a16="http://schemas.microsoft.com/office/drawing/2014/main" val="1347345931"/>
                  </a:ext>
                </a:extLst>
              </a:tr>
              <a:tr h="315282">
                <a:tc>
                  <a:txBody>
                    <a:bodyPr/>
                    <a:lstStyle/>
                    <a:p>
                      <a:endParaRPr lang="en-GB" sz="1600" dirty="0">
                        <a:latin typeface="HfW precursive"/>
                      </a:endParaRPr>
                    </a:p>
                  </a:txBody>
                  <a:tcPr/>
                </a:tc>
                <a:tc>
                  <a:txBody>
                    <a:bodyPr/>
                    <a:lstStyle/>
                    <a:p>
                      <a:endParaRPr lang="en-GB" sz="1600" dirty="0">
                        <a:latin typeface="HfW precursive"/>
                      </a:endParaRPr>
                    </a:p>
                  </a:txBody>
                  <a:tcPr/>
                </a:tc>
                <a:extLst>
                  <a:ext uri="{0D108BD9-81ED-4DB2-BD59-A6C34878D82A}">
                    <a16:rowId xmlns:a16="http://schemas.microsoft.com/office/drawing/2014/main" val="3653443937"/>
                  </a:ext>
                </a:extLst>
              </a:tr>
              <a:tr h="315282">
                <a:tc>
                  <a:txBody>
                    <a:bodyPr/>
                    <a:lstStyle/>
                    <a:p>
                      <a:endParaRPr lang="en-GB" sz="1600" dirty="0">
                        <a:latin typeface="HfW precursive"/>
                      </a:endParaRPr>
                    </a:p>
                  </a:txBody>
                  <a:tcPr/>
                </a:tc>
                <a:tc>
                  <a:txBody>
                    <a:bodyPr/>
                    <a:lstStyle/>
                    <a:p>
                      <a:endParaRPr lang="en-GB" sz="1600" dirty="0">
                        <a:latin typeface="HfW precursive"/>
                      </a:endParaRPr>
                    </a:p>
                  </a:txBody>
                  <a:tcPr/>
                </a:tc>
                <a:extLst>
                  <a:ext uri="{0D108BD9-81ED-4DB2-BD59-A6C34878D82A}">
                    <a16:rowId xmlns:a16="http://schemas.microsoft.com/office/drawing/2014/main" val="1868915786"/>
                  </a:ext>
                </a:extLst>
              </a:tr>
            </a:tbl>
          </a:graphicData>
        </a:graphic>
      </p:graphicFrame>
      <p:sp>
        <p:nvSpPr>
          <p:cNvPr id="11" name="Rectangle 10">
            <a:extLst>
              <a:ext uri="{FF2B5EF4-FFF2-40B4-BE49-F238E27FC236}">
                <a16:creationId xmlns:a16="http://schemas.microsoft.com/office/drawing/2014/main" id="{E046D67A-119E-BA6A-207B-4A7F077B5AB8}"/>
              </a:ext>
            </a:extLst>
          </p:cNvPr>
          <p:cNvSpPr>
            <a:spLocks noGrp="1" noRot="1" noMove="1" noResize="1" noEditPoints="1" noAdjustHandles="1" noChangeArrowheads="1" noChangeShapeType="1"/>
          </p:cNvSpPr>
          <p:nvPr/>
        </p:nvSpPr>
        <p:spPr>
          <a:xfrm>
            <a:off x="2675468" y="106569"/>
            <a:ext cx="4063563" cy="817067"/>
          </a:xfrm>
          <a:prstGeom prst="rect">
            <a:avLst/>
          </a:prstGeom>
          <a:solidFill>
            <a:srgbClr val="FFFFCC"/>
          </a:solidFill>
          <a:ln>
            <a:solidFill>
              <a:srgbClr val="FFFFC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95CF9D9A-2D99-74CB-E350-69517C6DCC81}"/>
              </a:ext>
            </a:extLst>
          </p:cNvPr>
          <p:cNvSpPr txBox="1"/>
          <p:nvPr/>
        </p:nvSpPr>
        <p:spPr>
          <a:xfrm>
            <a:off x="2665030" y="284269"/>
            <a:ext cx="4188822" cy="728762"/>
          </a:xfrm>
          <a:prstGeom prst="rect">
            <a:avLst/>
          </a:prstGeom>
          <a:noFill/>
        </p:spPr>
        <p:txBody>
          <a:bodyPr wrap="square" lIns="91440" tIns="45720" rIns="91440" bIns="45720" rtlCol="0" anchor="t">
            <a:spAutoFit/>
          </a:bodyPr>
          <a:lstStyle/>
          <a:p>
            <a:pPr algn="ctr"/>
            <a:r>
              <a:rPr lang="en-GB" sz="2000" b="1">
                <a:latin typeface="HfW precursive"/>
              </a:rPr>
              <a:t>Geography  - Coastal Features </a:t>
            </a:r>
          </a:p>
          <a:p>
            <a:pPr algn="ctr"/>
            <a:r>
              <a:rPr lang="en-GB" sz="2000" b="1">
                <a:latin typeface="HfW precursive"/>
              </a:rPr>
              <a:t>Summer 1</a:t>
            </a:r>
            <a:endParaRPr lang="en-GB"/>
          </a:p>
        </p:txBody>
      </p:sp>
      <p:pic>
        <p:nvPicPr>
          <p:cNvPr id="2" name="Picture 1">
            <a:extLst>
              <a:ext uri="{FF2B5EF4-FFF2-40B4-BE49-F238E27FC236}">
                <a16:creationId xmlns:a16="http://schemas.microsoft.com/office/drawing/2014/main" id="{00E92C7B-ECCC-48D6-96C5-51C4968C99DC}"/>
              </a:ext>
            </a:extLst>
          </p:cNvPr>
          <p:cNvPicPr>
            <a:picLocks noChangeAspect="1"/>
          </p:cNvPicPr>
          <p:nvPr/>
        </p:nvPicPr>
        <p:blipFill>
          <a:blip r:embed="rId2"/>
          <a:stretch>
            <a:fillRect/>
          </a:stretch>
        </p:blipFill>
        <p:spPr>
          <a:xfrm>
            <a:off x="2722319" y="1511272"/>
            <a:ext cx="4052014" cy="2400960"/>
          </a:xfrm>
          <a:prstGeom prst="rect">
            <a:avLst/>
          </a:prstGeom>
        </p:spPr>
      </p:pic>
      <p:pic>
        <p:nvPicPr>
          <p:cNvPr id="3" name="Picture 2">
            <a:extLst>
              <a:ext uri="{FF2B5EF4-FFF2-40B4-BE49-F238E27FC236}">
                <a16:creationId xmlns:a16="http://schemas.microsoft.com/office/drawing/2014/main" id="{F9633D9A-784E-4031-88B1-D0C5C1DDDD7D}"/>
              </a:ext>
            </a:extLst>
          </p:cNvPr>
          <p:cNvPicPr>
            <a:picLocks noChangeAspect="1"/>
          </p:cNvPicPr>
          <p:nvPr/>
        </p:nvPicPr>
        <p:blipFill>
          <a:blip r:embed="rId3"/>
          <a:stretch>
            <a:fillRect/>
          </a:stretch>
        </p:blipFill>
        <p:spPr>
          <a:xfrm>
            <a:off x="2705382" y="3812855"/>
            <a:ext cx="4033648" cy="2102482"/>
          </a:xfrm>
          <a:prstGeom prst="rect">
            <a:avLst/>
          </a:prstGeom>
        </p:spPr>
      </p:pic>
      <p:sp>
        <p:nvSpPr>
          <p:cNvPr id="9" name="Arrow: Right 8">
            <a:extLst>
              <a:ext uri="{FF2B5EF4-FFF2-40B4-BE49-F238E27FC236}">
                <a16:creationId xmlns:a16="http://schemas.microsoft.com/office/drawing/2014/main" id="{66910785-5093-F59F-3FF2-36845B43C8B5}"/>
              </a:ext>
            </a:extLst>
          </p:cNvPr>
          <p:cNvSpPr>
            <a:spLocks noGrp="1" noRot="1" noMove="1" noResize="1" noEditPoints="1" noAdjustHandles="1" noChangeArrowheads="1" noChangeShapeType="1"/>
          </p:cNvSpPr>
          <p:nvPr/>
        </p:nvSpPr>
        <p:spPr>
          <a:xfrm>
            <a:off x="240123" y="5582112"/>
            <a:ext cx="9527358" cy="1255456"/>
          </a:xfrm>
          <a:prstGeom prst="rightArrow">
            <a:avLst/>
          </a:prstGeom>
          <a:gradFill flip="none" rotWithShape="1">
            <a:gsLst>
              <a:gs pos="0">
                <a:schemeClr val="accent2">
                  <a:lumMod val="40000"/>
                  <a:lumOff val="60000"/>
                </a:schemeClr>
              </a:gs>
              <a:gs pos="84000">
                <a:srgbClr val="FF0000"/>
              </a:gs>
              <a:gs pos="100000">
                <a:schemeClr val="accent2">
                  <a:lumMod val="60000"/>
                </a:schemeClr>
              </a:gs>
            </a:gsLst>
            <a:lin ang="0" scaled="1"/>
            <a:tileRect/>
          </a:gradFill>
          <a:ln>
            <a:solidFill>
              <a:srgbClr val="FF0000"/>
            </a:solid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                         </a:t>
            </a:r>
            <a:r>
              <a:rPr lang="en-GB">
                <a:latin typeface="HfW precursive"/>
              </a:rPr>
              <a:t>Caves		Arches 		Stacks		Stumps</a:t>
            </a:r>
          </a:p>
        </p:txBody>
      </p:sp>
      <p:pic>
        <p:nvPicPr>
          <p:cNvPr id="5" name="Picture 4" descr="Image">
            <a:extLst>
              <a:ext uri="{FF2B5EF4-FFF2-40B4-BE49-F238E27FC236}">
                <a16:creationId xmlns:a16="http://schemas.microsoft.com/office/drawing/2014/main" id="{CE2B36FA-254A-CCD9-AFC2-115CD3EC5B56}"/>
              </a:ext>
            </a:extLst>
          </p:cNvPr>
          <p:cNvPicPr>
            <a:picLocks noChangeAspect="1"/>
          </p:cNvPicPr>
          <p:nvPr/>
        </p:nvPicPr>
        <p:blipFill>
          <a:blip r:embed="rId4"/>
          <a:stretch>
            <a:fillRect/>
          </a:stretch>
        </p:blipFill>
        <p:spPr>
          <a:xfrm>
            <a:off x="197024" y="5924616"/>
            <a:ext cx="2476500" cy="561975"/>
          </a:xfrm>
          <a:prstGeom prst="rect">
            <a:avLst/>
          </a:prstGeom>
        </p:spPr>
      </p:pic>
    </p:spTree>
    <p:extLst>
      <p:ext uri="{BB962C8B-B14F-4D97-AF65-F5344CB8AC3E}">
        <p14:creationId xmlns:p14="http://schemas.microsoft.com/office/powerpoint/2010/main" val="37314813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43A3086B916147BE5ACD6D34F8F309" ma:contentTypeVersion="13" ma:contentTypeDescription="Create a new document." ma:contentTypeScope="" ma:versionID="fe55e183664ef1b276c056d8563a432c">
  <xsd:schema xmlns:xsd="http://www.w3.org/2001/XMLSchema" xmlns:xs="http://www.w3.org/2001/XMLSchema" xmlns:p="http://schemas.microsoft.com/office/2006/metadata/properties" xmlns:ns2="07b46c5c-80e2-4be5-9e60-de1d68aa0433" xmlns:ns3="44bd2697-4aa1-4906-bbc9-b3899b8e75e2" targetNamespace="http://schemas.microsoft.com/office/2006/metadata/properties" ma:root="true" ma:fieldsID="ae381d8bb573db97e903b2b595d9aa4b" ns2:_="" ns3:_="">
    <xsd:import namespace="07b46c5c-80e2-4be5-9e60-de1d68aa0433"/>
    <xsd:import namespace="44bd2697-4aa1-4906-bbc9-b3899b8e75e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b46c5c-80e2-4be5-9e60-de1d68aa04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b7a290a-c0e5-4ba1-8bb9-96594343ac7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bd2697-4aa1-4906-bbc9-b3899b8e75e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f24ae47-8c55-4eaa-a4d3-b9a0407ff506}" ma:internalName="TaxCatchAll" ma:showField="CatchAllData" ma:web="44bd2697-4aa1-4906-bbc9-b3899b8e75e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7b46c5c-80e2-4be5-9e60-de1d68aa0433">
      <Terms xmlns="http://schemas.microsoft.com/office/infopath/2007/PartnerControls"/>
    </lcf76f155ced4ddcb4097134ff3c332f>
    <TaxCatchAll xmlns="44bd2697-4aa1-4906-bbc9-b3899b8e75e2" xsi:nil="true"/>
  </documentManagement>
</p:properties>
</file>

<file path=customXml/itemProps1.xml><?xml version="1.0" encoding="utf-8"?>
<ds:datastoreItem xmlns:ds="http://schemas.openxmlformats.org/officeDocument/2006/customXml" ds:itemID="{3A308BBB-749E-4CB7-82F2-E5F9203454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b46c5c-80e2-4be5-9e60-de1d68aa0433"/>
    <ds:schemaRef ds:uri="44bd2697-4aa1-4906-bbc9-b3899b8e75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8AD2A5-EE59-4A33-90B7-02EE94EABF5D}">
  <ds:schemaRefs>
    <ds:schemaRef ds:uri="http://schemas.microsoft.com/sharepoint/v3/contenttype/forms"/>
  </ds:schemaRefs>
</ds:datastoreItem>
</file>

<file path=customXml/itemProps3.xml><?xml version="1.0" encoding="utf-8"?>
<ds:datastoreItem xmlns:ds="http://schemas.openxmlformats.org/officeDocument/2006/customXml" ds:itemID="{CB9215E7-511E-4BE5-AA58-41863DBFF9EA}">
  <ds:schemaRefs>
    <ds:schemaRef ds:uri="44bd2697-4aa1-4906-bbc9-b3899b8e75e2"/>
    <ds:schemaRef ds:uri="07b46c5c-80e2-4be5-9e60-de1d68aa0433"/>
    <ds:schemaRef ds:uri="http://schemas.microsoft.com/office/2006/documentManagement/types"/>
    <ds:schemaRef ds:uri="http://www.w3.org/XML/1998/namespace"/>
    <ds:schemaRef ds:uri="http://purl.org/dc/dcmitype/"/>
    <ds:schemaRef ds:uri="http://purl.org/dc/elements/1.1/"/>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115</TotalTime>
  <Words>249</Words>
  <Application>Microsoft Office PowerPoint</Application>
  <PresentationFormat>A4 Paper (210x297 mm)</PresentationFormat>
  <Paragraphs>28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 Webb</dc:creator>
  <cp:lastModifiedBy>Emma Marshall - Lovington</cp:lastModifiedBy>
  <cp:revision>38</cp:revision>
  <dcterms:created xsi:type="dcterms:W3CDTF">2023-07-24T14:41:02Z</dcterms:created>
  <dcterms:modified xsi:type="dcterms:W3CDTF">2026-04-21T15:25:13Z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0x0101005743A3086B916147BE5ACD6D34F8F309</vt:lpwstr>
  </property>
  <property fmtid="{D5CDD505-2E9C-101B-9397-08002B2CF9AE}" pid="3" name="MediaServiceImageTags">
    <vt:lpwstr/>
  </property>
</Properties>
</file>