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</p:sldIdLst>
  <p:sldSz cx="9906000" cy="6858000" type="A4"/>
  <p:notesSz cx="9929813" cy="6799263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7692C0E-6A94-4382-8A77-2479650DEDED}" v="3" dt="2025-11-07T12:37:58.988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96" d="100"/>
          <a:sy n="96" d="100"/>
        </p:scale>
        <p:origin x="864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11" Type="http://schemas.microsoft.com/office/2015/10/relationships/revisionInfo" Target="revisionInfo.xml"/><Relationship Id="rId5" Type="http://schemas.openxmlformats.org/officeDocument/2006/relationships/slide" Target="slides/slide1.xml"/><Relationship Id="rId10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arah Matthews - Lovington" userId="fba8b427-1640-4418-bc08-4a7b500b468d" providerId="ADAL" clId="{114DB6AA-1C79-4354-8DC9-BB679265516F}"/>
    <pc:docChg chg="undo custSel modSld">
      <pc:chgData name="Sarah Matthews - Lovington" userId="fba8b427-1640-4418-bc08-4a7b500b468d" providerId="ADAL" clId="{114DB6AA-1C79-4354-8DC9-BB679265516F}" dt="2025-11-09T18:44:50.710" v="1550" actId="20577"/>
      <pc:docMkLst>
        <pc:docMk/>
      </pc:docMkLst>
      <pc:sldChg chg="addSp delSp modSp mod">
        <pc:chgData name="Sarah Matthews - Lovington" userId="fba8b427-1640-4418-bc08-4a7b500b468d" providerId="ADAL" clId="{114DB6AA-1C79-4354-8DC9-BB679265516F}" dt="2025-11-09T18:44:50.710" v="1550" actId="20577"/>
        <pc:sldMkLst>
          <pc:docMk/>
          <pc:sldMk cId="3731481301" sldId="256"/>
        </pc:sldMkLst>
        <pc:spChg chg="mod">
          <ac:chgData name="Sarah Matthews - Lovington" userId="fba8b427-1640-4418-bc08-4a7b500b468d" providerId="ADAL" clId="{114DB6AA-1C79-4354-8DC9-BB679265516F}" dt="2025-10-29T11:23:59.501" v="37" actId="20577"/>
          <ac:spMkLst>
            <pc:docMk/>
            <pc:sldMk cId="3731481301" sldId="256"/>
            <ac:spMk id="12" creationId="{95CF9D9A-2D99-74CB-E350-69517C6DCC81}"/>
          </ac:spMkLst>
        </pc:spChg>
        <pc:spChg chg="mod">
          <ac:chgData name="Sarah Matthews - Lovington" userId="fba8b427-1640-4418-bc08-4a7b500b468d" providerId="ADAL" clId="{114DB6AA-1C79-4354-8DC9-BB679265516F}" dt="2025-10-29T11:46:58.695" v="1297" actId="14100"/>
          <ac:spMkLst>
            <pc:docMk/>
            <pc:sldMk cId="3731481301" sldId="256"/>
            <ac:spMk id="18" creationId="{EE970369-DBBF-E06B-1E09-8AFE3EF0ED6B}"/>
          </ac:spMkLst>
        </pc:spChg>
        <pc:graphicFrameChg chg="add mod modGraphic">
          <ac:chgData name="Sarah Matthews - Lovington" userId="fba8b427-1640-4418-bc08-4a7b500b468d" providerId="ADAL" clId="{114DB6AA-1C79-4354-8DC9-BB679265516F}" dt="2025-11-09T18:44:50.710" v="1550" actId="20577"/>
          <ac:graphicFrameMkLst>
            <pc:docMk/>
            <pc:sldMk cId="3731481301" sldId="256"/>
            <ac:graphicFrameMk id="2" creationId="{2563FF63-EF54-9C2F-1CB9-3A822F0FF140}"/>
          </ac:graphicFrameMkLst>
        </pc:graphicFrameChg>
        <pc:graphicFrameChg chg="modGraphic">
          <ac:chgData name="Sarah Matthews - Lovington" userId="fba8b427-1640-4418-bc08-4a7b500b468d" providerId="ADAL" clId="{114DB6AA-1C79-4354-8DC9-BB679265516F}" dt="2025-11-04T14:14:57.350" v="1548" actId="20577"/>
          <ac:graphicFrameMkLst>
            <pc:docMk/>
            <pc:sldMk cId="3731481301" sldId="256"/>
            <ac:graphicFrameMk id="6" creationId="{95A913BC-A15E-833E-6CCB-7BAB665AD169}"/>
          </ac:graphicFrameMkLst>
        </pc:graphicFrameChg>
        <pc:graphicFrameChg chg="mod modGraphic">
          <ac:chgData name="Sarah Matthews - Lovington" userId="fba8b427-1640-4418-bc08-4a7b500b468d" providerId="ADAL" clId="{114DB6AA-1C79-4354-8DC9-BB679265516F}" dt="2025-10-29T11:53:13.729" v="1372" actId="113"/>
          <ac:graphicFrameMkLst>
            <pc:docMk/>
            <pc:sldMk cId="3731481301" sldId="256"/>
            <ac:graphicFrameMk id="10" creationId="{713550C5-B330-B2FD-67CF-779F02DD7F28}"/>
          </ac:graphicFrameMkLst>
        </pc:graphicFrameChg>
        <pc:picChg chg="add mod modCrop">
          <ac:chgData name="Sarah Matthews - Lovington" userId="fba8b427-1640-4418-bc08-4a7b500b468d" providerId="ADAL" clId="{114DB6AA-1C79-4354-8DC9-BB679265516F}" dt="2025-10-29T11:56:21.674" v="1399" actId="1038"/>
          <ac:picMkLst>
            <pc:docMk/>
            <pc:sldMk cId="3731481301" sldId="256"/>
            <ac:picMk id="5" creationId="{F794D0D6-C5AD-3CB0-CF9C-8D696E2168D0}"/>
          </ac:picMkLst>
        </pc:picChg>
        <pc:picChg chg="add mod modCrop">
          <ac:chgData name="Sarah Matthews - Lovington" userId="fba8b427-1640-4418-bc08-4a7b500b468d" providerId="ADAL" clId="{114DB6AA-1C79-4354-8DC9-BB679265516F}" dt="2025-10-29T11:59:29.267" v="1536" actId="1037"/>
          <ac:picMkLst>
            <pc:docMk/>
            <pc:sldMk cId="3731481301" sldId="256"/>
            <ac:picMk id="8" creationId="{7222BAE6-C6A9-E322-4F0D-5058C81477E1}"/>
          </ac:picMkLst>
        </pc:picChg>
        <pc:picChg chg="add mod">
          <ac:chgData name="Sarah Matthews - Lovington" userId="fba8b427-1640-4418-bc08-4a7b500b468d" providerId="ADAL" clId="{114DB6AA-1C79-4354-8DC9-BB679265516F}" dt="2025-10-29T11:59:28.296" v="1535" actId="1037"/>
          <ac:picMkLst>
            <pc:docMk/>
            <pc:sldMk cId="3731481301" sldId="256"/>
            <ac:picMk id="13" creationId="{921389CC-A3BD-4EA0-88BA-51D07AA9257E}"/>
          </ac:picMkLst>
        </pc:picChg>
        <pc:picChg chg="add del mod">
          <ac:chgData name="Sarah Matthews - Lovington" userId="fba8b427-1640-4418-bc08-4a7b500b468d" providerId="ADAL" clId="{114DB6AA-1C79-4354-8DC9-BB679265516F}" dt="2025-10-29T11:59:18.773" v="1512" actId="478"/>
          <ac:picMkLst>
            <pc:docMk/>
            <pc:sldMk cId="3731481301" sldId="256"/>
            <ac:picMk id="15" creationId="{2740028B-6BC2-434A-AF8D-CECF7B765420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703F0E-D05C-4430-9797-C1F82F8EFB8C}" type="datetimeFigureOut">
              <a:rPr lang="en-GB" smtClean="0"/>
              <a:t>07/11/2025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73577A-F6A7-4E4B-BEA3-9174CBACAA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84147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703F0E-D05C-4430-9797-C1F82F8EFB8C}" type="datetimeFigureOut">
              <a:rPr lang="en-GB" smtClean="0"/>
              <a:t>07/11/2025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73577A-F6A7-4E4B-BEA3-9174CBACAA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72938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703F0E-D05C-4430-9797-C1F82F8EFB8C}" type="datetimeFigureOut">
              <a:rPr lang="en-GB" smtClean="0"/>
              <a:t>07/11/2025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73577A-F6A7-4E4B-BEA3-9174CBACAA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73962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703F0E-D05C-4430-9797-C1F82F8EFB8C}" type="datetimeFigureOut">
              <a:rPr lang="en-GB" smtClean="0"/>
              <a:t>07/11/2025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73577A-F6A7-4E4B-BEA3-9174CBACAA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53449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703F0E-D05C-4430-9797-C1F82F8EFB8C}" type="datetimeFigureOut">
              <a:rPr lang="en-GB" smtClean="0"/>
              <a:t>07/11/2025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73577A-F6A7-4E4B-BEA3-9174CBACAA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62971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703F0E-D05C-4430-9797-C1F82F8EFB8C}" type="datetimeFigureOut">
              <a:rPr lang="en-GB" smtClean="0"/>
              <a:t>07/11/2025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73577A-F6A7-4E4B-BEA3-9174CBACAA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41135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703F0E-D05C-4430-9797-C1F82F8EFB8C}" type="datetimeFigureOut">
              <a:rPr lang="en-GB" smtClean="0"/>
              <a:t>07/11/2025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73577A-F6A7-4E4B-BEA3-9174CBACAA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87684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703F0E-D05C-4430-9797-C1F82F8EFB8C}" type="datetimeFigureOut">
              <a:rPr lang="en-GB" smtClean="0"/>
              <a:t>07/11/2025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73577A-F6A7-4E4B-BEA3-9174CBACAA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3170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703F0E-D05C-4430-9797-C1F82F8EFB8C}" type="datetimeFigureOut">
              <a:rPr lang="en-GB" smtClean="0"/>
              <a:t>07/11/2025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73577A-F6A7-4E4B-BEA3-9174CBACAA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74479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703F0E-D05C-4430-9797-C1F82F8EFB8C}" type="datetimeFigureOut">
              <a:rPr lang="en-GB" smtClean="0"/>
              <a:t>07/11/2025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73577A-F6A7-4E4B-BEA3-9174CBACAA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50417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703F0E-D05C-4430-9797-C1F82F8EFB8C}" type="datetimeFigureOut">
              <a:rPr lang="en-GB" smtClean="0"/>
              <a:t>07/11/2025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73577A-F6A7-4E4B-BEA3-9174CBACAA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355761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D703F0E-D05C-4430-9797-C1F82F8EFB8C}" type="datetimeFigureOut">
              <a:rPr lang="en-GB" smtClean="0"/>
              <a:t>07/11/2025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673577A-F6A7-4E4B-BEA3-9174CBACAA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97615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Table 6">
            <a:extLst>
              <a:ext uri="{FF2B5EF4-FFF2-40B4-BE49-F238E27FC236}">
                <a16:creationId xmlns:a16="http://schemas.microsoft.com/office/drawing/2014/main" id="{95A913BC-A15E-833E-6CCB-7BAB665AD16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84216795"/>
              </p:ext>
            </p:extLst>
          </p:nvPr>
        </p:nvGraphicFramePr>
        <p:xfrm>
          <a:off x="5840963" y="106569"/>
          <a:ext cx="3921541" cy="535378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65051">
                  <a:extLst>
                    <a:ext uri="{9D8B030D-6E8A-4147-A177-3AD203B41FA5}">
                      <a16:colId xmlns:a16="http://schemas.microsoft.com/office/drawing/2014/main" val="4253431690"/>
                    </a:ext>
                  </a:extLst>
                </a:gridCol>
                <a:gridCol w="2456490">
                  <a:extLst>
                    <a:ext uri="{9D8B030D-6E8A-4147-A177-3AD203B41FA5}">
                      <a16:colId xmlns:a16="http://schemas.microsoft.com/office/drawing/2014/main" val="1377752539"/>
                    </a:ext>
                  </a:extLst>
                </a:gridCol>
              </a:tblGrid>
              <a:tr h="546701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>
                          <a:latin typeface="HfW precursive" panose="00000500000000000000" pitchFamily="2" charset="0"/>
                        </a:rPr>
                        <a:t>Key Vocabulary</a:t>
                      </a: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47195211"/>
                  </a:ext>
                </a:extLst>
              </a:tr>
              <a:tr h="607128">
                <a:tc>
                  <a:txBody>
                    <a:bodyPr/>
                    <a:lstStyle/>
                    <a:p>
                      <a:pPr lvl="0" algn="l">
                        <a:buNone/>
                      </a:pPr>
                      <a:r>
                        <a:rPr lang="en-GB" sz="1100" b="1" i="0" u="none" strike="noStrike" noProof="0" dirty="0">
                          <a:solidFill>
                            <a:srgbClr val="000000"/>
                          </a:solidFill>
                          <a:latin typeface="HfW cursive" panose="00000500000000000000" pitchFamily="2" charset="0"/>
                        </a:rPr>
                        <a:t>Local History</a:t>
                      </a:r>
                      <a:endParaRPr lang="en-US" sz="1100" b="1" dirty="0">
                        <a:latin typeface="HfW cursive" panose="00000500000000000000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1100" b="0" i="0" u="none" strike="noStrike" noProof="0" dirty="0">
                          <a:solidFill>
                            <a:srgbClr val="333333"/>
                          </a:solidFill>
                          <a:latin typeface="HfW cursive" panose="00000500000000000000" pitchFamily="2" charset="0"/>
                        </a:rPr>
                        <a:t>The study of how places near where we live have changed over time.</a:t>
                      </a:r>
                      <a:endParaRPr lang="en-US" sz="1100" dirty="0">
                        <a:latin typeface="HfW cursive" panose="00000500000000000000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24868639"/>
                  </a:ext>
                </a:extLst>
              </a:tr>
              <a:tr h="424711">
                <a:tc>
                  <a:txBody>
                    <a:bodyPr/>
                    <a:lstStyle/>
                    <a:p>
                      <a:pPr lvl="0" algn="l">
                        <a:buNone/>
                      </a:pPr>
                      <a:r>
                        <a:rPr lang="en-GB" sz="1100" b="1" i="0" u="none" strike="noStrike" noProof="0" dirty="0">
                          <a:solidFill>
                            <a:srgbClr val="000000"/>
                          </a:solidFill>
                          <a:latin typeface="HfW cursive" panose="00000500000000000000" pitchFamily="2" charset="0"/>
                        </a:rPr>
                        <a:t>Continuity</a:t>
                      </a:r>
                      <a:endParaRPr lang="en-US" sz="1100" b="1" dirty="0">
                        <a:latin typeface="HfW cursive" panose="00000500000000000000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1100" b="0" i="0" u="none" strike="noStrike" noProof="0" dirty="0">
                          <a:solidFill>
                            <a:srgbClr val="474747"/>
                          </a:solidFill>
                          <a:latin typeface="HfW cursive" panose="00000500000000000000" pitchFamily="2" charset="0"/>
                        </a:rPr>
                        <a:t>Something that has stayed the same over time.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49243012"/>
                  </a:ext>
                </a:extLst>
              </a:tr>
              <a:tr h="437017">
                <a:tc>
                  <a:txBody>
                    <a:bodyPr/>
                    <a:lstStyle/>
                    <a:p>
                      <a:pPr algn="l"/>
                      <a:r>
                        <a:rPr lang="en-GB" sz="1100" b="1" dirty="0">
                          <a:latin typeface="HfW cursive" panose="00000500000000000000" pitchFamily="2" charset="0"/>
                        </a:rPr>
                        <a:t>Change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1100" b="0" i="0" u="none" strike="noStrike" noProof="0" dirty="0">
                          <a:solidFill>
                            <a:srgbClr val="001D35"/>
                          </a:solidFill>
                          <a:latin typeface="HfW cursive" panose="00000500000000000000" pitchFamily="2" charset="0"/>
                        </a:rPr>
                        <a:t>Something that has become different over time.</a:t>
                      </a:r>
                      <a:endParaRPr lang="en-US" sz="1100" dirty="0">
                        <a:latin typeface="HfW cursive" panose="00000500000000000000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17622625"/>
                  </a:ext>
                </a:extLst>
              </a:tr>
              <a:tr h="527625">
                <a:tc>
                  <a:txBody>
                    <a:bodyPr/>
                    <a:lstStyle/>
                    <a:p>
                      <a:pPr lvl="0" algn="l">
                        <a:buNone/>
                      </a:pPr>
                      <a:r>
                        <a:rPr lang="en-GB" sz="1100" b="1" i="0" u="none" strike="noStrike" noProof="0" dirty="0">
                          <a:solidFill>
                            <a:srgbClr val="000000"/>
                          </a:solidFill>
                          <a:latin typeface="HfW cursive" panose="00000500000000000000" pitchFamily="2" charset="0"/>
                        </a:rPr>
                        <a:t>Evidence</a:t>
                      </a:r>
                      <a:endParaRPr lang="en-US" sz="1100" b="1" dirty="0">
                        <a:latin typeface="HfW cursive" panose="00000500000000000000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1100" b="0" i="0" u="none" strike="noStrike" noProof="0" dirty="0">
                          <a:solidFill>
                            <a:srgbClr val="333333"/>
                          </a:solidFill>
                          <a:latin typeface="HfW cursive" panose="00000500000000000000" pitchFamily="2" charset="0"/>
                        </a:rPr>
                        <a:t>Clues that tell us about the past, such as photos, buildings, maps or stories.</a:t>
                      </a:r>
                      <a:endParaRPr lang="en-US" sz="1100" dirty="0">
                        <a:latin typeface="HfW cursive" panose="00000500000000000000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77444571"/>
                  </a:ext>
                </a:extLst>
              </a:tr>
              <a:tr h="607128">
                <a:tc>
                  <a:txBody>
                    <a:bodyPr/>
                    <a:lstStyle/>
                    <a:p>
                      <a:pPr lvl="0" algn="l">
                        <a:buNone/>
                      </a:pPr>
                      <a:r>
                        <a:rPr lang="en-GB" sz="1100" b="1" i="0" u="none" strike="noStrike" noProof="0" dirty="0">
                          <a:solidFill>
                            <a:srgbClr val="000000"/>
                          </a:solidFill>
                          <a:latin typeface="HfW cursive" panose="00000500000000000000" pitchFamily="2" charset="0"/>
                        </a:rPr>
                        <a:t>Sgraffito</a:t>
                      </a:r>
                      <a:endParaRPr lang="en-US" sz="1100" b="1" dirty="0">
                        <a:latin typeface="HfW cursive" panose="00000500000000000000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1100" b="0" i="0" u="none" strike="noStrike" noProof="0" dirty="0">
                          <a:solidFill>
                            <a:srgbClr val="001D35"/>
                          </a:solidFill>
                          <a:latin typeface="HfW cursive" panose="00000500000000000000" pitchFamily="2" charset="0"/>
                        </a:rPr>
                        <a:t>Decoration made by scratching through layers of coloured plater or paint.</a:t>
                      </a:r>
                      <a:endParaRPr lang="en-US" sz="1100" dirty="0">
                        <a:latin typeface="HfW cursive" panose="00000500000000000000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67011732"/>
                  </a:ext>
                </a:extLst>
              </a:tr>
              <a:tr h="435887">
                <a:tc>
                  <a:txBody>
                    <a:bodyPr/>
                    <a:lstStyle/>
                    <a:p>
                      <a:pPr lvl="0" algn="l">
                        <a:buNone/>
                      </a:pPr>
                      <a:r>
                        <a:rPr lang="en-GB" sz="1100" b="1" i="0" u="none" strike="noStrike" noProof="0" dirty="0">
                          <a:solidFill>
                            <a:srgbClr val="000000"/>
                          </a:solidFill>
                          <a:latin typeface="HfW cursive" panose="00000500000000000000" pitchFamily="2" charset="0"/>
                        </a:rPr>
                        <a:t>Medieval Period</a:t>
                      </a:r>
                      <a:endParaRPr lang="en-US" sz="1100" b="1" dirty="0">
                        <a:latin typeface="HfW cursive" panose="00000500000000000000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l">
                        <a:buNone/>
                      </a:pPr>
                      <a:r>
                        <a:rPr lang="en-US" sz="1100" dirty="0">
                          <a:latin typeface="HfW cursive" panose="00000500000000000000" pitchFamily="2" charset="0"/>
                        </a:rPr>
                        <a:t>The time between William the Conqueror’s victory at Hastings to Richard III’s defeat at the Battle of Bosworth (1066 - 1485).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88594165"/>
                  </a:ext>
                </a:extLst>
              </a:tr>
              <a:tr h="395114">
                <a:tc>
                  <a:txBody>
                    <a:bodyPr/>
                    <a:lstStyle/>
                    <a:p>
                      <a:pPr lvl="0" algn="l">
                        <a:buNone/>
                      </a:pPr>
                      <a:r>
                        <a:rPr lang="en-GB" sz="1100" b="1" i="0" u="none" strike="noStrike" noProof="0" dirty="0">
                          <a:solidFill>
                            <a:srgbClr val="000000"/>
                          </a:solidFill>
                          <a:latin typeface="HfW cursive" panose="00000500000000000000" pitchFamily="2" charset="0"/>
                        </a:rPr>
                        <a:t>Victorian Period</a:t>
                      </a:r>
                      <a:endParaRPr lang="en-US" sz="1100" b="1" dirty="0">
                        <a:latin typeface="HfW cursive" panose="00000500000000000000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l">
                        <a:buNone/>
                      </a:pPr>
                      <a:r>
                        <a:rPr lang="en-GB" sz="1100" b="0" i="0" u="none" strike="noStrike" noProof="0" dirty="0">
                          <a:solidFill>
                            <a:srgbClr val="040C28"/>
                          </a:solidFill>
                          <a:latin typeface="HfW cursive" panose="00000500000000000000" pitchFamily="2" charset="0"/>
                        </a:rPr>
                        <a:t>The time when Queen Victoria ruled Britain (1837 - 1901).</a:t>
                      </a:r>
                      <a:endParaRPr lang="en-US" sz="1100" dirty="0">
                        <a:latin typeface="HfW cursive" panose="00000500000000000000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33751119"/>
                  </a:ext>
                </a:extLst>
              </a:tr>
              <a:tr h="778370">
                <a:tc>
                  <a:txBody>
                    <a:bodyPr/>
                    <a:lstStyle/>
                    <a:p>
                      <a:pPr lvl="0" algn="l">
                        <a:buNone/>
                      </a:pPr>
                      <a:r>
                        <a:rPr lang="en-GB" sz="1100" b="1" i="0" u="none" strike="noStrike" noProof="0" dirty="0">
                          <a:solidFill>
                            <a:srgbClr val="000000"/>
                          </a:solidFill>
                          <a:latin typeface="HfW cursive" panose="00000500000000000000" pitchFamily="2" charset="0"/>
                        </a:rPr>
                        <a:t>Architect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1100" b="0" i="0" u="none" strike="noStrike" baseline="0" noProof="0" dirty="0">
                          <a:solidFill>
                            <a:srgbClr val="000000"/>
                          </a:solidFill>
                          <a:latin typeface="HfW cursive" panose="00000500000000000000" pitchFamily="2" charset="0"/>
                        </a:rPr>
                        <a:t>A piece of evidence or information that comes directly from the time-period or event being studied.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66733696"/>
                  </a:ext>
                </a:extLst>
              </a:tr>
            </a:tbl>
          </a:graphicData>
        </a:graphic>
      </p:graphicFrame>
      <p:graphicFrame>
        <p:nvGraphicFramePr>
          <p:cNvPr id="10" name="Table 10">
            <a:extLst>
              <a:ext uri="{FF2B5EF4-FFF2-40B4-BE49-F238E27FC236}">
                <a16:creationId xmlns:a16="http://schemas.microsoft.com/office/drawing/2014/main" id="{713550C5-B330-B2FD-67CF-779F02DD7F2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0673325"/>
              </p:ext>
            </p:extLst>
          </p:nvPr>
        </p:nvGraphicFramePr>
        <p:xfrm>
          <a:off x="74214" y="1011783"/>
          <a:ext cx="5654237" cy="3140087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5654237">
                  <a:extLst>
                    <a:ext uri="{9D8B030D-6E8A-4147-A177-3AD203B41FA5}">
                      <a16:colId xmlns:a16="http://schemas.microsoft.com/office/drawing/2014/main" val="2367346493"/>
                    </a:ext>
                  </a:extLst>
                </a:gridCol>
              </a:tblGrid>
              <a:tr h="366407">
                <a:tc>
                  <a:txBody>
                    <a:bodyPr/>
                    <a:lstStyle/>
                    <a:p>
                      <a:pPr algn="ctr"/>
                      <a:r>
                        <a:rPr lang="en-GB" sz="1800" dirty="0">
                          <a:latin typeface="HfW cursive" panose="00000500000000000000" pitchFamily="2" charset="0"/>
                        </a:rPr>
                        <a:t>St Peter’s Church, </a:t>
                      </a:r>
                      <a:r>
                        <a:rPr lang="en-GB" sz="1800" dirty="0" err="1">
                          <a:latin typeface="HfW cursive" panose="00000500000000000000" pitchFamily="2" charset="0"/>
                        </a:rPr>
                        <a:t>Hornblotton</a:t>
                      </a:r>
                      <a:endParaRPr lang="en-GB" sz="1800" dirty="0">
                        <a:latin typeface="HfW cursive" panose="00000500000000000000" pitchFamily="2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586836488"/>
                  </a:ext>
                </a:extLst>
              </a:tr>
              <a:tr h="2592919">
                <a:tc>
                  <a:txBody>
                    <a:bodyPr/>
                    <a:lstStyle/>
                    <a:p>
                      <a:r>
                        <a:rPr lang="en-US" sz="1100" b="1" i="0" kern="1200" dirty="0">
                          <a:solidFill>
                            <a:schemeClr val="dk1"/>
                          </a:solidFill>
                          <a:effectLst/>
                          <a:latin typeface="HfW cursive" panose="00000500000000000000" pitchFamily="2" charset="0"/>
                          <a:ea typeface="+mn-ea"/>
                          <a:cs typeface="+mn-cs"/>
                        </a:rPr>
                        <a:t>Key Facts</a:t>
                      </a:r>
                    </a:p>
                    <a:p>
                      <a:r>
                        <a:rPr lang="en-US" sz="1100" b="1" i="0" kern="1200" dirty="0">
                          <a:solidFill>
                            <a:schemeClr val="dk1"/>
                          </a:solidFill>
                          <a:effectLst/>
                          <a:latin typeface="HfW cursive" panose="00000500000000000000" pitchFamily="2" charset="0"/>
                          <a:ea typeface="+mn-ea"/>
                          <a:cs typeface="+mn-cs"/>
                        </a:rPr>
                        <a:t>Location:</a:t>
                      </a:r>
                      <a:r>
                        <a:rPr lang="en-US" sz="1100" b="0" i="0" kern="1200" dirty="0">
                          <a:solidFill>
                            <a:schemeClr val="dk1"/>
                          </a:solidFill>
                          <a:effectLst/>
                          <a:latin typeface="HfW cursive" panose="00000500000000000000" pitchFamily="2" charset="0"/>
                          <a:ea typeface="+mn-ea"/>
                          <a:cs typeface="+mn-cs"/>
                        </a:rPr>
                        <a:t> St Peter’s Church is in the hamlet of </a:t>
                      </a:r>
                      <a:r>
                        <a:rPr lang="en-US" sz="1100" b="0" i="0" kern="1200" dirty="0" err="1">
                          <a:solidFill>
                            <a:schemeClr val="dk1"/>
                          </a:solidFill>
                          <a:effectLst/>
                          <a:latin typeface="HfW cursive" panose="00000500000000000000" pitchFamily="2" charset="0"/>
                          <a:ea typeface="+mn-ea"/>
                          <a:cs typeface="+mn-cs"/>
                        </a:rPr>
                        <a:t>Hornblotton</a:t>
                      </a:r>
                      <a:r>
                        <a:rPr lang="en-US" sz="1100" b="0" i="0" kern="1200" dirty="0">
                          <a:solidFill>
                            <a:schemeClr val="dk1"/>
                          </a:solidFill>
                          <a:effectLst/>
                          <a:latin typeface="HfW cursive" panose="00000500000000000000" pitchFamily="2" charset="0"/>
                          <a:ea typeface="+mn-ea"/>
                          <a:cs typeface="+mn-cs"/>
                        </a:rPr>
                        <a:t>, near Lovington, Somerset.</a:t>
                      </a:r>
                    </a:p>
                    <a:p>
                      <a:r>
                        <a:rPr lang="en-US" sz="1100" b="1" i="0" kern="1200" dirty="0">
                          <a:solidFill>
                            <a:schemeClr val="dk1"/>
                          </a:solidFill>
                          <a:effectLst/>
                          <a:latin typeface="HfW cursive" panose="00000500000000000000" pitchFamily="2" charset="0"/>
                          <a:ea typeface="+mn-ea"/>
                          <a:cs typeface="+mn-cs"/>
                        </a:rPr>
                        <a:t>Origins:</a:t>
                      </a:r>
                      <a:r>
                        <a:rPr lang="en-US" sz="1100" b="0" i="0" kern="1200" dirty="0">
                          <a:solidFill>
                            <a:schemeClr val="dk1"/>
                          </a:solidFill>
                          <a:effectLst/>
                          <a:latin typeface="HfW cursive" panose="00000500000000000000" pitchFamily="2" charset="0"/>
                          <a:ea typeface="+mn-ea"/>
                          <a:cs typeface="+mn-cs"/>
                        </a:rPr>
                        <a:t> The original medieval church stood on the same site for many centuries.</a:t>
                      </a:r>
                    </a:p>
                    <a:p>
                      <a:r>
                        <a:rPr lang="en-US" sz="1100" b="1" i="0" kern="1200" dirty="0">
                          <a:solidFill>
                            <a:schemeClr val="dk1"/>
                          </a:solidFill>
                          <a:effectLst/>
                          <a:latin typeface="HfW cursive" panose="00000500000000000000" pitchFamily="2" charset="0"/>
                          <a:ea typeface="+mn-ea"/>
                          <a:cs typeface="+mn-cs"/>
                        </a:rPr>
                        <a:t>Rebuilding:</a:t>
                      </a:r>
                      <a:r>
                        <a:rPr lang="en-US" sz="1100" b="0" i="0" kern="1200" dirty="0">
                          <a:solidFill>
                            <a:schemeClr val="dk1"/>
                          </a:solidFill>
                          <a:effectLst/>
                          <a:latin typeface="HfW cursive" panose="00000500000000000000" pitchFamily="2" charset="0"/>
                          <a:ea typeface="+mn-ea"/>
                          <a:cs typeface="+mn-cs"/>
                        </a:rPr>
                        <a:t> The current church was built between 1872 and 1874, commissioned by the rector Godfrey Thring and designed by Sir Thomas Graham Jackson.</a:t>
                      </a:r>
                    </a:p>
                    <a:p>
                      <a:r>
                        <a:rPr lang="en-US" sz="1100" b="1" i="0" kern="1200" dirty="0">
                          <a:solidFill>
                            <a:schemeClr val="dk1"/>
                          </a:solidFill>
                          <a:effectLst/>
                          <a:latin typeface="HfW cursive" panose="00000500000000000000" pitchFamily="2" charset="0"/>
                          <a:ea typeface="+mn-ea"/>
                          <a:cs typeface="+mn-cs"/>
                        </a:rPr>
                        <a:t>Remains of the old church: </a:t>
                      </a:r>
                      <a:r>
                        <a:rPr lang="en-US" sz="1100" b="0" i="0" kern="1200" dirty="0">
                          <a:solidFill>
                            <a:schemeClr val="dk1"/>
                          </a:solidFill>
                          <a:effectLst/>
                          <a:latin typeface="HfW cursive" panose="00000500000000000000" pitchFamily="2" charset="0"/>
                          <a:ea typeface="+mn-ea"/>
                          <a:cs typeface="+mn-cs"/>
                        </a:rPr>
                        <a:t>A stump of the medieval tower still stands in the churchyard.</a:t>
                      </a:r>
                    </a:p>
                    <a:p>
                      <a:r>
                        <a:rPr lang="en-US" sz="1100" b="1" i="0" kern="1200" dirty="0">
                          <a:solidFill>
                            <a:schemeClr val="dk1"/>
                          </a:solidFill>
                          <a:effectLst/>
                          <a:latin typeface="HfW cursive" panose="00000500000000000000" pitchFamily="2" charset="0"/>
                          <a:ea typeface="+mn-ea"/>
                          <a:cs typeface="+mn-cs"/>
                        </a:rPr>
                        <a:t>Unique features:</a:t>
                      </a:r>
                      <a:r>
                        <a:rPr lang="en-US" sz="1100" b="0" i="0" kern="1200" dirty="0">
                          <a:solidFill>
                            <a:schemeClr val="dk1"/>
                          </a:solidFill>
                          <a:effectLst/>
                          <a:latin typeface="HfW cursive" panose="00000500000000000000" pitchFamily="2" charset="0"/>
                          <a:ea typeface="+mn-ea"/>
                          <a:cs typeface="+mn-cs"/>
                        </a:rPr>
                        <a:t> The Victorian church is famous for its sgraffito wall decoration (</a:t>
                      </a:r>
                      <a:r>
                        <a:rPr lang="en-US" sz="1100" b="0" i="0" kern="1200" dirty="0" err="1">
                          <a:solidFill>
                            <a:schemeClr val="dk1"/>
                          </a:solidFill>
                          <a:effectLst/>
                          <a:latin typeface="HfW cursive" panose="00000500000000000000" pitchFamily="2" charset="0"/>
                          <a:ea typeface="+mn-ea"/>
                          <a:cs typeface="+mn-cs"/>
                        </a:rPr>
                        <a:t>coloured</a:t>
                      </a:r>
                      <a:r>
                        <a:rPr lang="en-US" sz="1100" b="0" i="0" kern="1200" dirty="0">
                          <a:solidFill>
                            <a:schemeClr val="dk1"/>
                          </a:solidFill>
                          <a:effectLst/>
                          <a:latin typeface="HfW cursive" panose="00000500000000000000" pitchFamily="2" charset="0"/>
                          <a:ea typeface="+mn-ea"/>
                          <a:cs typeface="+mn-cs"/>
                        </a:rPr>
                        <a:t> plaster designs) and for having the first electric striking clock in England.</a:t>
                      </a:r>
                    </a:p>
                    <a:p>
                      <a:r>
                        <a:rPr lang="en-US" sz="1100" b="1" i="0" kern="1200" dirty="0">
                          <a:solidFill>
                            <a:schemeClr val="dk1"/>
                          </a:solidFill>
                          <a:effectLst/>
                          <a:latin typeface="HfW cursive" panose="00000500000000000000" pitchFamily="2" charset="0"/>
                          <a:ea typeface="+mn-ea"/>
                          <a:cs typeface="+mn-cs"/>
                        </a:rPr>
                        <a:t>Today:</a:t>
                      </a:r>
                      <a:r>
                        <a:rPr lang="en-US" sz="1100" b="0" i="0" kern="1200" dirty="0">
                          <a:solidFill>
                            <a:schemeClr val="dk1"/>
                          </a:solidFill>
                          <a:effectLst/>
                          <a:latin typeface="HfW cursive" panose="00000500000000000000" pitchFamily="2" charset="0"/>
                          <a:ea typeface="+mn-ea"/>
                          <a:cs typeface="+mn-cs"/>
                        </a:rPr>
                        <a:t> The church still serves the local community and has recently undergone conservation work to protect its historic fabric.</a:t>
                      </a:r>
                    </a:p>
                    <a:p>
                      <a:endParaRPr lang="en-GB" sz="1100" dirty="0">
                        <a:latin typeface="HfW cursive" panose="00000500000000000000" pitchFamily="2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1100223"/>
                  </a:ext>
                </a:extLst>
              </a:tr>
            </a:tbl>
          </a:graphicData>
        </a:graphic>
      </p:graphicFrame>
      <p:sp>
        <p:nvSpPr>
          <p:cNvPr id="12" name="TextBox 11">
            <a:extLst>
              <a:ext uri="{FF2B5EF4-FFF2-40B4-BE49-F238E27FC236}">
                <a16:creationId xmlns:a16="http://schemas.microsoft.com/office/drawing/2014/main" id="{95CF9D9A-2D99-74CB-E350-69517C6DCC81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2430980" y="-22205"/>
            <a:ext cx="3581661" cy="11541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2400" b="1" dirty="0">
                <a:latin typeface="HfW precursive" panose="00000500000000000000" pitchFamily="2" charset="0"/>
              </a:rPr>
              <a:t>History – Autumn 2 </a:t>
            </a:r>
          </a:p>
          <a:p>
            <a:pPr algn="ctr">
              <a:lnSpc>
                <a:spcPct val="150000"/>
              </a:lnSpc>
            </a:pPr>
            <a:r>
              <a:rPr lang="en-GB" sz="2400" b="1" dirty="0">
                <a:latin typeface="HfW precursive" panose="00000500000000000000" pitchFamily="2" charset="0"/>
              </a:rPr>
              <a:t>Local Area Study</a:t>
            </a:r>
          </a:p>
        </p:txBody>
      </p:sp>
      <p:pic>
        <p:nvPicPr>
          <p:cNvPr id="3" name="Image" descr="Image">
            <a:extLst>
              <a:ext uri="{FF2B5EF4-FFF2-40B4-BE49-F238E27FC236}">
                <a16:creationId xmlns:a16="http://schemas.microsoft.com/office/drawing/2014/main" id="{BB9F501C-CE24-A38B-70F4-B1DC167BFFD3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-638" r="19800"/>
          <a:stretch/>
        </p:blipFill>
        <p:spPr>
          <a:xfrm>
            <a:off x="137384" y="284269"/>
            <a:ext cx="2465274" cy="555953"/>
          </a:xfrm>
          <a:prstGeom prst="rect">
            <a:avLst/>
          </a:prstGeom>
          <a:ln w="12700">
            <a:miter lim="400000"/>
          </a:ln>
        </p:spPr>
      </p:pic>
      <p:sp>
        <p:nvSpPr>
          <p:cNvPr id="18" name="Arrow: Right 17">
            <a:extLst>
              <a:ext uri="{FF2B5EF4-FFF2-40B4-BE49-F238E27FC236}">
                <a16:creationId xmlns:a16="http://schemas.microsoft.com/office/drawing/2014/main" id="{EE970369-DBBF-E06B-1E09-8AFE3EF0ED6B}"/>
              </a:ext>
            </a:extLst>
          </p:cNvPr>
          <p:cNvSpPr/>
          <p:nvPr/>
        </p:nvSpPr>
        <p:spPr>
          <a:xfrm>
            <a:off x="43231" y="5334636"/>
            <a:ext cx="9719273" cy="1416794"/>
          </a:xfrm>
          <a:prstGeom prst="rightArrow">
            <a:avLst>
              <a:gd name="adj1" fmla="val 72629"/>
              <a:gd name="adj2" fmla="val 61642"/>
            </a:avLst>
          </a:prstGeom>
          <a:gradFill flip="none" rotWithShape="1">
            <a:gsLst>
              <a:gs pos="41940">
                <a:srgbClr val="FF9494">
                  <a:alpha val="10000"/>
                </a:srgbClr>
              </a:gs>
              <a:gs pos="4000">
                <a:srgbClr val="FFD1D1">
                  <a:alpha val="44000"/>
                </a:srgbClr>
              </a:gs>
              <a:gs pos="74000">
                <a:srgbClr val="FF6161">
                  <a:alpha val="34000"/>
                </a:srgbClr>
              </a:gs>
              <a:gs pos="83000">
                <a:srgbClr val="FF3333">
                  <a:alpha val="0"/>
                </a:srgbClr>
              </a:gs>
              <a:gs pos="100000">
                <a:srgbClr val="FF0000"/>
              </a:gs>
            </a:gsLst>
            <a:lin ang="0" scaled="1"/>
            <a:tileRect/>
          </a:gra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2563FF63-EF54-9C2F-1CB9-3A822F0FF14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70955849"/>
              </p:ext>
            </p:extLst>
          </p:nvPr>
        </p:nvGraphicFramePr>
        <p:xfrm>
          <a:off x="137384" y="5594311"/>
          <a:ext cx="9221220" cy="1005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44244">
                  <a:extLst>
                    <a:ext uri="{9D8B030D-6E8A-4147-A177-3AD203B41FA5}">
                      <a16:colId xmlns:a16="http://schemas.microsoft.com/office/drawing/2014/main" val="3144137739"/>
                    </a:ext>
                  </a:extLst>
                </a:gridCol>
                <a:gridCol w="1844244">
                  <a:extLst>
                    <a:ext uri="{9D8B030D-6E8A-4147-A177-3AD203B41FA5}">
                      <a16:colId xmlns:a16="http://schemas.microsoft.com/office/drawing/2014/main" val="3307386360"/>
                    </a:ext>
                  </a:extLst>
                </a:gridCol>
                <a:gridCol w="1844244">
                  <a:extLst>
                    <a:ext uri="{9D8B030D-6E8A-4147-A177-3AD203B41FA5}">
                      <a16:colId xmlns:a16="http://schemas.microsoft.com/office/drawing/2014/main" val="743355470"/>
                    </a:ext>
                  </a:extLst>
                </a:gridCol>
                <a:gridCol w="1844244">
                  <a:extLst>
                    <a:ext uri="{9D8B030D-6E8A-4147-A177-3AD203B41FA5}">
                      <a16:colId xmlns:a16="http://schemas.microsoft.com/office/drawing/2014/main" val="4248530434"/>
                    </a:ext>
                  </a:extLst>
                </a:gridCol>
                <a:gridCol w="1844244">
                  <a:extLst>
                    <a:ext uri="{9D8B030D-6E8A-4147-A177-3AD203B41FA5}">
                      <a16:colId xmlns:a16="http://schemas.microsoft.com/office/drawing/2014/main" val="277071899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>
                          <a:solidFill>
                            <a:schemeClr val="tx1"/>
                          </a:solidFill>
                          <a:latin typeface="HfW cursive" panose="00000500000000000000" pitchFamily="2" charset="0"/>
                        </a:rPr>
                        <a:t>Medieval Period</a:t>
                      </a:r>
                    </a:p>
                    <a:p>
                      <a:pPr algn="ctr"/>
                      <a:r>
                        <a:rPr lang="en-GB" sz="1200" b="0" dirty="0">
                          <a:solidFill>
                            <a:schemeClr val="tx1"/>
                          </a:solidFill>
                          <a:latin typeface="HfW cursive" panose="00000500000000000000" pitchFamily="2" charset="0"/>
                        </a:rPr>
                        <a:t>Original St Peter’s Church built in </a:t>
                      </a:r>
                      <a:r>
                        <a:rPr lang="en-GB" sz="1200" b="0" dirty="0" err="1">
                          <a:solidFill>
                            <a:schemeClr val="tx1"/>
                          </a:solidFill>
                          <a:latin typeface="HfW cursive" panose="00000500000000000000" pitchFamily="2" charset="0"/>
                        </a:rPr>
                        <a:t>Hornblotton</a:t>
                      </a:r>
                      <a:r>
                        <a:rPr lang="en-GB" sz="1200" b="0" dirty="0">
                          <a:solidFill>
                            <a:schemeClr val="tx1"/>
                          </a:solidFill>
                          <a:latin typeface="HfW cursive" panose="00000500000000000000" pitchFamily="2" charset="0"/>
                        </a:rPr>
                        <a:t>.</a:t>
                      </a: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>
                          <a:solidFill>
                            <a:schemeClr val="tx1"/>
                          </a:solidFill>
                          <a:latin typeface="HfW cursive" panose="00000500000000000000" pitchFamily="2" charset="0"/>
                        </a:rPr>
                        <a:t>1872 - 1874</a:t>
                      </a:r>
                    </a:p>
                    <a:p>
                      <a:pPr algn="ctr"/>
                      <a:r>
                        <a:rPr lang="en-GB" sz="1200" b="0" dirty="0">
                          <a:solidFill>
                            <a:schemeClr val="tx1"/>
                          </a:solidFill>
                          <a:latin typeface="HfW cursive" panose="00000500000000000000" pitchFamily="2" charset="0"/>
                        </a:rPr>
                        <a:t>Present church designed and built by Sir Thomas Graham Jackson</a:t>
                      </a: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>
                          <a:solidFill>
                            <a:schemeClr val="tx1"/>
                          </a:solidFill>
                          <a:latin typeface="HfW cursive" panose="00000500000000000000" pitchFamily="2" charset="0"/>
                        </a:rPr>
                        <a:t>Late 1800s</a:t>
                      </a:r>
                    </a:p>
                    <a:p>
                      <a:pPr algn="ctr"/>
                      <a:r>
                        <a:rPr lang="en-GB" sz="1200" b="0" dirty="0">
                          <a:solidFill>
                            <a:schemeClr val="tx1"/>
                          </a:solidFill>
                          <a:latin typeface="HfW cursive" panose="00000500000000000000" pitchFamily="2" charset="0"/>
                        </a:rPr>
                        <a:t>Church gains attention for its electric clock and sgraffito decoration.</a:t>
                      </a: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>
                          <a:solidFill>
                            <a:schemeClr val="tx1"/>
                          </a:solidFill>
                          <a:latin typeface="HfW cursive" panose="00000500000000000000" pitchFamily="2" charset="0"/>
                        </a:rPr>
                        <a:t>20</a:t>
                      </a:r>
                      <a:r>
                        <a:rPr lang="en-GB" sz="1200" baseline="30000" dirty="0">
                          <a:solidFill>
                            <a:schemeClr val="tx1"/>
                          </a:solidFill>
                          <a:latin typeface="HfW cursive" panose="00000500000000000000" pitchFamily="2" charset="0"/>
                        </a:rPr>
                        <a:t>th</a:t>
                      </a:r>
                      <a:r>
                        <a:rPr lang="en-GB" sz="1200" dirty="0">
                          <a:solidFill>
                            <a:schemeClr val="tx1"/>
                          </a:solidFill>
                          <a:latin typeface="HfW cursive" panose="00000500000000000000" pitchFamily="2" charset="0"/>
                        </a:rPr>
                        <a:t> Century</a:t>
                      </a:r>
                    </a:p>
                    <a:p>
                      <a:pPr algn="ctr"/>
                      <a:r>
                        <a:rPr lang="en-GB" sz="1200" b="0" dirty="0">
                          <a:solidFill>
                            <a:schemeClr val="tx1"/>
                          </a:solidFill>
                          <a:latin typeface="HfW cursive" panose="00000500000000000000" pitchFamily="2" charset="0"/>
                        </a:rPr>
                        <a:t>Changes in farming, roads and community life affect the area around the church.</a:t>
                      </a:r>
                    </a:p>
                  </a:txBody>
                  <a:tcPr anchor="ctr">
                    <a:lnR w="12700" cmpd="sng">
                      <a:noFill/>
                    </a:ln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>
                          <a:solidFill>
                            <a:schemeClr val="tx1"/>
                          </a:solidFill>
                          <a:latin typeface="HfW cursive" panose="00000500000000000000" pitchFamily="2" charset="0"/>
                        </a:rPr>
                        <a:t>21</a:t>
                      </a:r>
                      <a:r>
                        <a:rPr lang="en-GB" sz="1200" baseline="30000" dirty="0">
                          <a:solidFill>
                            <a:schemeClr val="tx1"/>
                          </a:solidFill>
                          <a:latin typeface="HfW cursive" panose="00000500000000000000" pitchFamily="2" charset="0"/>
                        </a:rPr>
                        <a:t>st</a:t>
                      </a:r>
                      <a:r>
                        <a:rPr lang="en-GB" sz="1200" dirty="0">
                          <a:solidFill>
                            <a:schemeClr val="tx1"/>
                          </a:solidFill>
                          <a:latin typeface="HfW cursive" panose="00000500000000000000" pitchFamily="2" charset="0"/>
                        </a:rPr>
                        <a:t> Century</a:t>
                      </a:r>
                    </a:p>
                    <a:p>
                      <a:pPr algn="ctr"/>
                      <a:r>
                        <a:rPr lang="en-GB" sz="1200" b="0" dirty="0">
                          <a:solidFill>
                            <a:schemeClr val="tx1"/>
                          </a:solidFill>
                          <a:latin typeface="HfW cursive" panose="00000500000000000000" pitchFamily="2" charset="0"/>
                        </a:rPr>
                        <a:t>Repairs and conservation ensure the church remains part of local life.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01964988"/>
                  </a:ext>
                </a:extLst>
              </a:tr>
            </a:tbl>
          </a:graphicData>
        </a:graphic>
      </p:graphicFrame>
      <p:pic>
        <p:nvPicPr>
          <p:cNvPr id="5" name="Picture 4">
            <a:extLst>
              <a:ext uri="{FF2B5EF4-FFF2-40B4-BE49-F238E27FC236}">
                <a16:creationId xmlns:a16="http://schemas.microsoft.com/office/drawing/2014/main" id="{F794D0D6-C5AD-3CB0-CF9C-8D696E2168D0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12583" r="17717"/>
          <a:stretch>
            <a:fillRect/>
          </a:stretch>
        </p:blipFill>
        <p:spPr>
          <a:xfrm>
            <a:off x="91438" y="4010234"/>
            <a:ext cx="1554480" cy="1432798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7222BAE6-C6A9-E322-4F0D-5058C81477E1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24227" r="16839"/>
          <a:stretch>
            <a:fillRect/>
          </a:stretch>
        </p:blipFill>
        <p:spPr>
          <a:xfrm>
            <a:off x="1881050" y="4010234"/>
            <a:ext cx="1554480" cy="1452817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921389CC-A3BD-4EA0-88BA-51D07AA9257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699501" y="3993928"/>
            <a:ext cx="977004" cy="1477551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2740028B-6BC2-434A-AF8D-CECF7B76542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914350" y="3997949"/>
            <a:ext cx="837199" cy="14865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148130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5743A3086B916147BE5ACD6D34F8F309" ma:contentTypeVersion="13" ma:contentTypeDescription="Create a new document." ma:contentTypeScope="" ma:versionID="0d61e956003e7e100641ffb9c8df92ff">
  <xsd:schema xmlns:xsd="http://www.w3.org/2001/XMLSchema" xmlns:xs="http://www.w3.org/2001/XMLSchema" xmlns:p="http://schemas.microsoft.com/office/2006/metadata/properties" xmlns:ns2="07b46c5c-80e2-4be5-9e60-de1d68aa0433" xmlns:ns3="44bd2697-4aa1-4906-bbc9-b3899b8e75e2" targetNamespace="http://schemas.microsoft.com/office/2006/metadata/properties" ma:root="true" ma:fieldsID="e2376478c242e9a3017264adda79858f" ns2:_="" ns3:_="">
    <xsd:import namespace="07b46c5c-80e2-4be5-9e60-de1d68aa0433"/>
    <xsd:import namespace="44bd2697-4aa1-4906-bbc9-b3899b8e75e2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lcf76f155ced4ddcb4097134ff3c332f" minOccurs="0"/>
                <xsd:element ref="ns3:TaxCatchAll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LengthInSeconds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7b46c5c-80e2-4be5-9e60-de1d68aa0433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lcf76f155ced4ddcb4097134ff3c332f" ma:index="13" nillable="true" ma:taxonomy="true" ma:internalName="lcf76f155ced4ddcb4097134ff3c332f" ma:taxonomyFieldName="MediaServiceImageTags" ma:displayName="Image Tags" ma:readOnly="false" ma:fieldId="{5cf76f15-5ced-4ddc-b409-7134ff3c332f}" ma:taxonomyMulti="true" ma:sspId="9b7a290a-c0e5-4ba1-8bb9-96594343ac7b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LengthInSeconds" ma:index="19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20" nillable="true" ma:displayName="Location" ma:indexed="true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4bd2697-4aa1-4906-bbc9-b3899b8e75e2" elementFormDefault="qualified">
    <xsd:import namespace="http://schemas.microsoft.com/office/2006/documentManagement/types"/>
    <xsd:import namespace="http://schemas.microsoft.com/office/infopath/2007/PartnerControls"/>
    <xsd:element name="TaxCatchAll" ma:index="14" nillable="true" ma:displayName="Taxonomy Catch All Column" ma:hidden="true" ma:list="{5f24ae47-8c55-4eaa-a4d3-b9a0407ff506}" ma:internalName="TaxCatchAll" ma:showField="CatchAllData" ma:web="44bd2697-4aa1-4906-bbc9-b3899b8e75e2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07b46c5c-80e2-4be5-9e60-de1d68aa0433">
      <Terms xmlns="http://schemas.microsoft.com/office/infopath/2007/PartnerControls"/>
    </lcf76f155ced4ddcb4097134ff3c332f>
    <TaxCatchAll xmlns="44bd2697-4aa1-4906-bbc9-b3899b8e75e2" xsi:nil="true"/>
  </documentManagement>
</p:properties>
</file>

<file path=customXml/itemProps1.xml><?xml version="1.0" encoding="utf-8"?>
<ds:datastoreItem xmlns:ds="http://schemas.openxmlformats.org/officeDocument/2006/customXml" ds:itemID="{C5D6AC5D-4B56-46B5-B378-F62C2A93B8D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07b46c5c-80e2-4be5-9e60-de1d68aa0433"/>
    <ds:schemaRef ds:uri="44bd2697-4aa1-4906-bbc9-b3899b8e75e2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538A403B-45E6-435B-B906-362EB94D0DFD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BE6D20D5-F170-418F-8FC9-68D0726D5F2A}">
  <ds:schemaRefs>
    <ds:schemaRef ds:uri="http://purl.org/dc/elements/1.1/"/>
    <ds:schemaRef ds:uri="07b46c5c-80e2-4be5-9e60-de1d68aa0433"/>
    <ds:schemaRef ds:uri="http://schemas.openxmlformats.org/package/2006/metadata/core-properties"/>
    <ds:schemaRef ds:uri="http://www.w3.org/XML/1998/namespace"/>
    <ds:schemaRef ds:uri="http://schemas.microsoft.com/office/2006/documentManagement/types"/>
    <ds:schemaRef ds:uri="http://schemas.microsoft.com/office/infopath/2007/PartnerControls"/>
    <ds:schemaRef ds:uri="http://purl.org/dc/terms/"/>
    <ds:schemaRef ds:uri="44bd2697-4aa1-4906-bbc9-b3899b8e75e2"/>
    <ds:schemaRef ds:uri="http://purl.org/dc/dcmitype/"/>
    <ds:schemaRef ds:uri="http://schemas.microsoft.com/office/2006/metadata/propertie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 2013 - 2022</Template>
  <TotalTime>3622</TotalTime>
  <Words>333</Words>
  <Application>Microsoft Office PowerPoint</Application>
  <PresentationFormat>A4 Paper (210x297 mm)</PresentationFormat>
  <Paragraphs>37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Calibri</vt:lpstr>
      <vt:lpstr>Calibri Light</vt:lpstr>
      <vt:lpstr>HfW cursive</vt:lpstr>
      <vt:lpstr>HfW precursive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Jo Webb</dc:creator>
  <cp:lastModifiedBy>Sarah Matthews - Lovington</cp:lastModifiedBy>
  <cp:revision>19</cp:revision>
  <cp:lastPrinted>2025-11-07T12:38:17Z</cp:lastPrinted>
  <dcterms:created xsi:type="dcterms:W3CDTF">2023-07-24T14:41:02Z</dcterms:created>
  <dcterms:modified xsi:type="dcterms:W3CDTF">2025-11-09T18:45:01Z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0x0101005743A3086B916147BE5ACD6D34F8F309</vt:lpwstr>
  </property>
</Properties>
</file>