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9906000" cy="6858000" type="A4"/>
  <p:notesSz cx="9906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994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5300" y="274320"/>
            <a:ext cx="89154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95300" y="1577340"/>
            <a:ext cx="89154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526305"/>
              </p:ext>
            </p:extLst>
          </p:nvPr>
        </p:nvGraphicFramePr>
        <p:xfrm>
          <a:off x="6839711" y="106553"/>
          <a:ext cx="2959098" cy="51396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37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06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0050">
                <a:tc gridSpan="2">
                  <a:txBody>
                    <a:bodyPr/>
                    <a:lstStyle/>
                    <a:p>
                      <a:pPr marL="61722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6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Key</a:t>
                      </a:r>
                      <a:r>
                        <a:rPr sz="1600" b="1" spc="-75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Vocabulary</a:t>
                      </a:r>
                      <a:endParaRPr sz="16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50" dirty="0">
                          <a:solidFill>
                            <a:srgbClr val="FFFFFF"/>
                          </a:solidFill>
                          <a:latin typeface="Segoe UI Symbol"/>
                          <a:cs typeface="Segoe UI Symbol"/>
                        </a:rPr>
                        <a:t>🗸</a:t>
                      </a:r>
                      <a:endParaRPr sz="1800">
                        <a:latin typeface="Segoe UI Symbol"/>
                        <a:cs typeface="Segoe UI Symbol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875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DNA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28270" algn="just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information</a:t>
                      </a:r>
                      <a:r>
                        <a:rPr sz="1050" spc="-5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inside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our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cells</a:t>
                      </a:r>
                      <a:r>
                        <a:rPr sz="105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which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determines</a:t>
                      </a:r>
                      <a:r>
                        <a:rPr sz="1050" spc="-5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our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features.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0875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Genes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2542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Sections</a:t>
                      </a:r>
                      <a:r>
                        <a:rPr sz="105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05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DNA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responsible</a:t>
                      </a:r>
                      <a:r>
                        <a:rPr sz="105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for</a:t>
                      </a:r>
                      <a:r>
                        <a:rPr sz="1050" spc="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certain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traits</a:t>
                      </a:r>
                      <a:r>
                        <a:rPr sz="105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characteristics.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0875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Offspring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4986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Organisms</a:t>
                      </a:r>
                      <a:r>
                        <a:rPr sz="1050" spc="-5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which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are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genetically</a:t>
                      </a:r>
                      <a:r>
                        <a:rPr sz="105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related</a:t>
                      </a:r>
                      <a:r>
                        <a:rPr sz="105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their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parents</a:t>
                      </a:r>
                      <a:r>
                        <a:rPr sz="105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(or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ancestors).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359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Inherited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203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Passed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down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offspring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through</a:t>
                      </a:r>
                      <a:r>
                        <a:rPr sz="105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DNA.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4390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Adaptation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1239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</a:t>
                      </a:r>
                      <a:r>
                        <a:rPr sz="105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variation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in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an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organisms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characteristics</a:t>
                      </a:r>
                      <a:r>
                        <a:rPr sz="1050" spc="-6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which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helps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them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survive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in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their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habitat.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4390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Species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1557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</a:t>
                      </a:r>
                      <a:r>
                        <a:rPr sz="105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certain</a:t>
                      </a:r>
                      <a:r>
                        <a:rPr sz="105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type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organism.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Animals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same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species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share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lots</a:t>
                      </a:r>
                      <a:r>
                        <a:rPr sz="105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5" dirty="0">
                          <a:latin typeface="HfW precursive" panose="00000500000000000000" pitchFamily="2" charset="0"/>
                          <a:cs typeface="Calibri"/>
                        </a:rPr>
                        <a:t>the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same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DNA.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0875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Evolution</a:t>
                      </a:r>
                      <a:endParaRPr sz="105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13664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way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living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things</a:t>
                      </a:r>
                      <a:r>
                        <a:rPr sz="105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adapt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their</a:t>
                      </a:r>
                      <a:r>
                        <a:rPr sz="105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dirty="0">
                          <a:latin typeface="HfW precursive" panose="00000500000000000000" pitchFamily="2" charset="0"/>
                          <a:cs typeface="Calibri"/>
                        </a:rPr>
                        <a:t>environment</a:t>
                      </a:r>
                      <a:r>
                        <a:rPr sz="105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50" spc="-20" dirty="0">
                          <a:latin typeface="HfW precursive" panose="00000500000000000000" pitchFamily="2" charset="0"/>
                          <a:cs typeface="Calibri"/>
                        </a:rPr>
                        <a:t>over </a:t>
                      </a:r>
                      <a:r>
                        <a:rPr sz="1050" spc="-10" dirty="0">
                          <a:latin typeface="HfW precursive" panose="00000500000000000000" pitchFamily="2" charset="0"/>
                          <a:cs typeface="Calibri"/>
                        </a:rPr>
                        <a:t>time.</a:t>
                      </a:r>
                      <a:endParaRPr sz="105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697691"/>
              </p:ext>
            </p:extLst>
          </p:nvPr>
        </p:nvGraphicFramePr>
        <p:xfrm>
          <a:off x="2660395" y="1011936"/>
          <a:ext cx="4096384" cy="30086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56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 gridSpan="2">
                  <a:txBody>
                    <a:bodyPr/>
                    <a:lstStyle/>
                    <a:p>
                      <a:pPr marL="100965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Theory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Evolution</a:t>
                      </a:r>
                      <a:endParaRPr sz="14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spc="-50" dirty="0">
                          <a:solidFill>
                            <a:srgbClr val="FFFFFF"/>
                          </a:solidFill>
                          <a:latin typeface="Segoe UI Symbol"/>
                          <a:cs typeface="Segoe UI Symbol"/>
                        </a:rPr>
                        <a:t>🗸</a:t>
                      </a:r>
                      <a:endParaRPr sz="1800">
                        <a:latin typeface="Segoe UI Symbol"/>
                        <a:cs typeface="Segoe UI Symbol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3725">
                <a:tc>
                  <a:txBody>
                    <a:bodyPr/>
                    <a:lstStyle/>
                    <a:p>
                      <a:pPr marL="91440" marR="8572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Charles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Darwin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was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biologist</a:t>
                      </a:r>
                      <a:r>
                        <a:rPr sz="1000" spc="-5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who</a:t>
                      </a:r>
                      <a:r>
                        <a:rPr sz="10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travelled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around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world</a:t>
                      </a:r>
                      <a:r>
                        <a:rPr sz="100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studying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differences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0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similarities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between</a:t>
                      </a:r>
                      <a:r>
                        <a:rPr sz="10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different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species.</a:t>
                      </a:r>
                      <a:endParaRPr sz="10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7280">
                <a:tc gridSpan="2">
                  <a:txBody>
                    <a:bodyPr/>
                    <a:lstStyle/>
                    <a:p>
                      <a:pPr marL="91440" marR="154940" algn="just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He studied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finches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in</a:t>
                      </a:r>
                      <a:r>
                        <a:rPr sz="10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0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Galapagos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islands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noticed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the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finches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on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each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island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were</a:t>
                      </a:r>
                      <a:r>
                        <a:rPr sz="10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adapted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eat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the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different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food</a:t>
                      </a:r>
                      <a:r>
                        <a:rPr sz="10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in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each</a:t>
                      </a:r>
                      <a:r>
                        <a:rPr sz="10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place.</a:t>
                      </a:r>
                      <a:endParaRPr sz="10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630"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He</a:t>
                      </a:r>
                      <a:r>
                        <a:rPr sz="10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wrote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down</a:t>
                      </a:r>
                      <a:r>
                        <a:rPr sz="10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his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ideas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called</a:t>
                      </a:r>
                      <a:r>
                        <a:rPr sz="10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it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“The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Theory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Evolution”.</a:t>
                      </a:r>
                      <a:endParaRPr sz="10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0235">
                <a:tc gridSpan="2">
                  <a:txBody>
                    <a:bodyPr/>
                    <a:lstStyle/>
                    <a:p>
                      <a:pPr marL="91440" marR="40449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This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theory</a:t>
                      </a:r>
                      <a:r>
                        <a:rPr sz="10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explains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how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animals</a:t>
                      </a:r>
                      <a:r>
                        <a:rPr sz="10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plants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adapt</a:t>
                      </a:r>
                      <a:r>
                        <a:rPr sz="10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the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habitats</a:t>
                      </a:r>
                      <a:r>
                        <a:rPr sz="10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they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live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in</a:t>
                      </a:r>
                      <a:r>
                        <a:rPr sz="10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over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time,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because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genetic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HfW precursive" panose="00000500000000000000" pitchFamily="2" charset="0"/>
                          <a:cs typeface="Calibri"/>
                        </a:rPr>
                        <a:t>changes</a:t>
                      </a:r>
                      <a:r>
                        <a:rPr sz="10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000" spc="-25" dirty="0">
                          <a:latin typeface="HfW precursive" panose="00000500000000000000" pitchFamily="2" charset="0"/>
                          <a:cs typeface="Calibri"/>
                        </a:rPr>
                        <a:t>are </a:t>
                      </a:r>
                      <a:r>
                        <a:rPr sz="1000" spc="-10" dirty="0">
                          <a:latin typeface="HfW precursive" panose="00000500000000000000" pitchFamily="2" charset="0"/>
                          <a:cs typeface="Calibri"/>
                        </a:rPr>
                        <a:t>inherited.</a:t>
                      </a:r>
                      <a:endParaRPr sz="10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536221"/>
              </p:ext>
            </p:extLst>
          </p:nvPr>
        </p:nvGraphicFramePr>
        <p:xfrm>
          <a:off x="121983" y="1023619"/>
          <a:ext cx="2454909" cy="35293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7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9905">
                <a:tc>
                  <a:txBody>
                    <a:bodyPr/>
                    <a:lstStyle/>
                    <a:p>
                      <a:pPr marL="60325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100" b="1" spc="-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Inheritance</a:t>
                      </a:r>
                      <a:endParaRPr sz="11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spc="-50" dirty="0">
                          <a:solidFill>
                            <a:srgbClr val="FFFFFF"/>
                          </a:solidFill>
                          <a:latin typeface="Segoe UI Symbol"/>
                          <a:cs typeface="Segoe UI Symbol"/>
                        </a:rPr>
                        <a:t>🗸</a:t>
                      </a:r>
                      <a:endParaRPr sz="1800">
                        <a:latin typeface="Segoe UI Symbol"/>
                        <a:cs typeface="Segoe UI Symbol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08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Our DNA</a:t>
                      </a:r>
                      <a:r>
                        <a:rPr sz="900" spc="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is the</a:t>
                      </a:r>
                      <a:r>
                        <a:rPr sz="900" spc="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information</a:t>
                      </a:r>
                      <a:r>
                        <a:rPr sz="9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in</a:t>
                      </a:r>
                      <a:r>
                        <a:rPr sz="900" spc="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our</a:t>
                      </a:r>
                      <a:endParaRPr sz="900" dirty="0">
                        <a:latin typeface="HfW precursive" panose="00000500000000000000" pitchFamily="2" charset="0"/>
                        <a:cs typeface="Calibri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cells</a:t>
                      </a:r>
                      <a:r>
                        <a:rPr sz="9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9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determines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our</a:t>
                      </a:r>
                      <a:r>
                        <a:rPr sz="900" spc="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features.</a:t>
                      </a:r>
                      <a:endParaRPr sz="9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90805" marR="15049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This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genetic</a:t>
                      </a:r>
                      <a:r>
                        <a:rPr sz="9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information</a:t>
                      </a:r>
                      <a:r>
                        <a:rPr sz="90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is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passed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down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from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our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parents.</a:t>
                      </a:r>
                      <a:endParaRPr sz="9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360">
                <a:tc>
                  <a:txBody>
                    <a:bodyPr/>
                    <a:lstStyle/>
                    <a:p>
                      <a:pPr marL="90805" marR="10287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Because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they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get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DNA</a:t>
                      </a:r>
                      <a:r>
                        <a:rPr sz="9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from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both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parents,</a:t>
                      </a:r>
                      <a:r>
                        <a:rPr sz="9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offspring</a:t>
                      </a:r>
                      <a:r>
                        <a:rPr sz="9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are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different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from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their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parents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each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other.</a:t>
                      </a:r>
                      <a:endParaRPr sz="9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3725">
                <a:tc>
                  <a:txBody>
                    <a:bodyPr/>
                    <a:lstStyle/>
                    <a:p>
                      <a:pPr marL="90805" marR="32512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Sometimes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DNA</a:t>
                      </a:r>
                      <a:r>
                        <a:rPr sz="900" spc="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is</a:t>
                      </a:r>
                      <a:r>
                        <a:rPr sz="900" spc="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accidentally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changed,</a:t>
                      </a:r>
                      <a:r>
                        <a:rPr sz="900" spc="-4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making</a:t>
                      </a:r>
                      <a:r>
                        <a:rPr sz="9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individuals unique.</a:t>
                      </a:r>
                      <a:endParaRPr sz="90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BF0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29005">
                <a:tc>
                  <a:txBody>
                    <a:bodyPr/>
                    <a:lstStyle/>
                    <a:p>
                      <a:pPr marL="90805" marR="12953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Sometimes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these</a:t>
                      </a:r>
                      <a:r>
                        <a:rPr sz="900" spc="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inherited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characteristics</a:t>
                      </a:r>
                      <a:r>
                        <a:rPr sz="900" spc="-5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make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an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organism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more</a:t>
                      </a:r>
                      <a:r>
                        <a:rPr sz="9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likely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survive,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so</a:t>
                      </a:r>
                      <a:r>
                        <a:rPr sz="9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this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adaptation</a:t>
                      </a:r>
                      <a:r>
                        <a:rPr sz="900" spc="-5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gets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passed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HfW precursive" panose="00000500000000000000" pitchFamily="2" charset="0"/>
                          <a:cs typeface="Calibri"/>
                        </a:rPr>
                        <a:t>onto</a:t>
                      </a:r>
                      <a:r>
                        <a:rPr sz="900" spc="-3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HfW precursive" panose="00000500000000000000" pitchFamily="2" charset="0"/>
                          <a:cs typeface="Calibri"/>
                        </a:rPr>
                        <a:t>more </a:t>
                      </a:r>
                      <a:r>
                        <a:rPr sz="900" spc="-10" dirty="0">
                          <a:latin typeface="HfW precursive" panose="00000500000000000000" pitchFamily="2" charset="0"/>
                          <a:cs typeface="Calibri"/>
                        </a:rPr>
                        <a:t>offspring.</a:t>
                      </a:r>
                      <a:endParaRPr sz="9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4E2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" name="object 10" descr="Arrow: Right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488" y="5333987"/>
            <a:ext cx="9711690" cy="1517173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6839648" y="5826618"/>
            <a:ext cx="922465" cy="484748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00"/>
              </a:spcBef>
            </a:pPr>
            <a:r>
              <a:rPr sz="1200" spc="-20" dirty="0">
                <a:latin typeface="HfW precursive" panose="00000500000000000000" pitchFamily="2" charset="0"/>
                <a:cs typeface="Calibri"/>
              </a:rPr>
              <a:t>Whole</a:t>
            </a:r>
            <a:endParaRPr sz="1200" dirty="0">
              <a:latin typeface="HfW precursive" panose="00000500000000000000" pitchFamily="2" charset="0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sz="1200" spc="-10" dirty="0">
                <a:latin typeface="HfW precursive" panose="00000500000000000000" pitchFamily="2" charset="0"/>
                <a:cs typeface="Calibri"/>
              </a:rPr>
              <a:t>Organisms</a:t>
            </a:r>
            <a:endParaRPr sz="1200" dirty="0">
              <a:latin typeface="HfW precursive" panose="00000500000000000000" pitchFamily="2" charset="0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498849" y="5990640"/>
            <a:ext cx="1211072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HfW precursive" panose="00000500000000000000" pitchFamily="2" charset="0"/>
                <a:cs typeface="Calibri"/>
              </a:rPr>
              <a:t>Characteristics</a:t>
            </a:r>
            <a:endParaRPr sz="1200" dirty="0">
              <a:latin typeface="HfW precursive" panose="00000500000000000000" pitchFamily="2" charset="0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020187" y="5993993"/>
            <a:ext cx="449453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HfW precursive" panose="00000500000000000000" pitchFamily="2" charset="0"/>
                <a:cs typeface="Calibri"/>
              </a:rPr>
              <a:t>Cells</a:t>
            </a:r>
            <a:endParaRPr sz="1200" dirty="0">
              <a:latin typeface="HfW precursive" panose="00000500000000000000" pitchFamily="2" charset="0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65707" y="5993993"/>
            <a:ext cx="435863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5" dirty="0">
                <a:latin typeface="HfW precursive" panose="00000500000000000000" pitchFamily="2" charset="0"/>
                <a:cs typeface="Calibri"/>
              </a:rPr>
              <a:t>DNA</a:t>
            </a:r>
            <a:endParaRPr sz="1200" dirty="0">
              <a:latin typeface="HfW precursive" panose="00000500000000000000" pitchFamily="2" charset="0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6671" y="5987288"/>
            <a:ext cx="562101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0" dirty="0">
                <a:latin typeface="HfW precursive" panose="00000500000000000000" pitchFamily="2" charset="0"/>
                <a:cs typeface="Calibri"/>
              </a:rPr>
              <a:t>Genes</a:t>
            </a:r>
            <a:endParaRPr sz="1200" dirty="0">
              <a:latin typeface="HfW precursive" panose="00000500000000000000" pitchFamily="2" charset="0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666746" y="4471796"/>
            <a:ext cx="4095750" cy="1155065"/>
          </a:xfrm>
          <a:custGeom>
            <a:avLst/>
            <a:gdLst/>
            <a:ahLst/>
            <a:cxnLst/>
            <a:rect l="l" t="t" r="r" b="b"/>
            <a:pathLst>
              <a:path w="4095750" h="1155064">
                <a:moveTo>
                  <a:pt x="4095496" y="0"/>
                </a:moveTo>
                <a:lnTo>
                  <a:pt x="2047748" y="0"/>
                </a:lnTo>
                <a:lnTo>
                  <a:pt x="0" y="0"/>
                </a:lnTo>
                <a:lnTo>
                  <a:pt x="0" y="1154849"/>
                </a:lnTo>
                <a:lnTo>
                  <a:pt x="2047748" y="1154849"/>
                </a:lnTo>
                <a:lnTo>
                  <a:pt x="4095496" y="1154849"/>
                </a:lnTo>
                <a:lnTo>
                  <a:pt x="4095496" y="0"/>
                </a:lnTo>
                <a:close/>
              </a:path>
            </a:pathLst>
          </a:custGeom>
          <a:solidFill>
            <a:srgbClr val="E0E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7" name="object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99063"/>
              </p:ext>
            </p:extLst>
          </p:nvPr>
        </p:nvGraphicFramePr>
        <p:xfrm>
          <a:off x="2670431" y="4123297"/>
          <a:ext cx="4095750" cy="15201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47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7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Being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a</a:t>
                      </a:r>
                      <a:r>
                        <a:rPr sz="1800" b="1" spc="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HfW precursive" panose="00000500000000000000" pitchFamily="2" charset="0"/>
                          <a:cs typeface="Calibri"/>
                        </a:rPr>
                        <a:t>Scientist</a:t>
                      </a:r>
                      <a:endParaRPr sz="18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4430">
                <a:tc>
                  <a:txBody>
                    <a:bodyPr/>
                    <a:lstStyle/>
                    <a:p>
                      <a:pPr marL="136525" marR="129539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We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use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observations</a:t>
                      </a:r>
                      <a:r>
                        <a:rPr sz="1100" spc="-4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of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things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that</a:t>
                      </a:r>
                      <a:r>
                        <a:rPr sz="1100" spc="-2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are alive,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and</a:t>
                      </a:r>
                      <a:r>
                        <a:rPr sz="1100" spc="-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historical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evidence</a:t>
                      </a:r>
                      <a:r>
                        <a:rPr sz="1100" spc="-2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like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fossils,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to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support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our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ideas</a:t>
                      </a:r>
                      <a:r>
                        <a:rPr sz="1100" spc="-1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dirty="0">
                          <a:latin typeface="HfW precursive" panose="00000500000000000000" pitchFamily="2" charset="0"/>
                          <a:cs typeface="Calibri"/>
                        </a:rPr>
                        <a:t>about</a:t>
                      </a:r>
                      <a:r>
                        <a:rPr sz="1100" spc="-35" dirty="0">
                          <a:latin typeface="HfW precursive" panose="00000500000000000000" pitchFamily="2" charset="0"/>
                          <a:cs typeface="Calibri"/>
                        </a:rPr>
                        <a:t> </a:t>
                      </a:r>
                      <a:r>
                        <a:rPr sz="1100" spc="-10" dirty="0">
                          <a:latin typeface="HfW precursive" panose="00000500000000000000" pitchFamily="2" charset="0"/>
                          <a:cs typeface="Calibri"/>
                        </a:rPr>
                        <a:t>evolution.</a:t>
                      </a:r>
                      <a:endParaRPr sz="1100" dirty="0">
                        <a:latin typeface="HfW precursive" panose="00000500000000000000" pitchFamily="2" charset="0"/>
                        <a:cs typeface="Calibri"/>
                      </a:endParaRPr>
                    </a:p>
                  </a:txBody>
                  <a:tcPr marL="0" marR="0" marT="736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object 19"/>
          <p:cNvSpPr/>
          <p:nvPr/>
        </p:nvSpPr>
        <p:spPr>
          <a:xfrm>
            <a:off x="2667000" y="112776"/>
            <a:ext cx="4095115" cy="830580"/>
          </a:xfrm>
          <a:custGeom>
            <a:avLst/>
            <a:gdLst/>
            <a:ahLst/>
            <a:cxnLst/>
            <a:rect l="l" t="t" r="r" b="b"/>
            <a:pathLst>
              <a:path w="4095115" h="830580">
                <a:moveTo>
                  <a:pt x="4094988" y="0"/>
                </a:moveTo>
                <a:lnTo>
                  <a:pt x="0" y="0"/>
                </a:lnTo>
                <a:lnTo>
                  <a:pt x="0" y="830579"/>
                </a:lnTo>
                <a:lnTo>
                  <a:pt x="4094988" y="830579"/>
                </a:lnTo>
                <a:lnTo>
                  <a:pt x="4094988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02808" y="4573523"/>
            <a:ext cx="914399" cy="496824"/>
          </a:xfrm>
          <a:prstGeom prst="rect">
            <a:avLst/>
          </a:prstGeom>
        </p:spPr>
      </p:pic>
      <p:grpSp>
        <p:nvGrpSpPr>
          <p:cNvPr id="26" name="object 26"/>
          <p:cNvGrpSpPr/>
          <p:nvPr/>
        </p:nvGrpSpPr>
        <p:grpSpPr>
          <a:xfrm>
            <a:off x="146304" y="4672584"/>
            <a:ext cx="8772525" cy="1752600"/>
            <a:chOff x="146304" y="4672584"/>
            <a:chExt cx="8772525" cy="1752600"/>
          </a:xfrm>
        </p:grpSpPr>
        <p:pic>
          <p:nvPicPr>
            <p:cNvPr id="27" name="object 2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46504" y="5817108"/>
              <a:ext cx="954024" cy="54102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600" y="5817108"/>
              <a:ext cx="858012" cy="54102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44824" y="5771388"/>
              <a:ext cx="954024" cy="63246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88151" y="5817108"/>
              <a:ext cx="1057655" cy="54102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64423" y="5750052"/>
              <a:ext cx="954024" cy="67513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304" y="4672584"/>
              <a:ext cx="926591" cy="882395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3887723" y="2435351"/>
            <a:ext cx="1635760" cy="530860"/>
            <a:chOff x="3887723" y="2435351"/>
            <a:chExt cx="1635760" cy="530860"/>
          </a:xfrm>
        </p:grpSpPr>
        <p:pic>
          <p:nvPicPr>
            <p:cNvPr id="34" name="object 3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06011" y="2435351"/>
              <a:ext cx="778763" cy="530351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765547" y="2435351"/>
              <a:ext cx="757427" cy="53035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887723" y="2485643"/>
              <a:ext cx="182879" cy="18745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724399" y="2485643"/>
              <a:ext cx="182879" cy="187451"/>
            </a:xfrm>
            <a:prstGeom prst="rect">
              <a:avLst/>
            </a:prstGeom>
          </p:spPr>
        </p:pic>
      </p:grpSp>
      <p:sp>
        <p:nvSpPr>
          <p:cNvPr id="38" name="object 38"/>
          <p:cNvSpPr txBox="1"/>
          <p:nvPr/>
        </p:nvSpPr>
        <p:spPr>
          <a:xfrm>
            <a:off x="1267205" y="4742434"/>
            <a:ext cx="947419" cy="697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latin typeface="Calibri"/>
                <a:cs typeface="Calibri"/>
              </a:rPr>
              <a:t>Darwin</a:t>
            </a:r>
            <a:r>
              <a:rPr sz="1100" spc="-5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believed </a:t>
            </a:r>
            <a:r>
              <a:rPr sz="1100" dirty="0">
                <a:latin typeface="Calibri"/>
                <a:cs typeface="Calibri"/>
              </a:rPr>
              <a:t>all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living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things </a:t>
            </a:r>
            <a:r>
              <a:rPr sz="1100" dirty="0">
                <a:latin typeface="Calibri"/>
                <a:cs typeface="Calibri"/>
              </a:rPr>
              <a:t>had</a:t>
            </a:r>
            <a:r>
              <a:rPr sz="1100" spc="-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common ancestor.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39" name="object 3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003035" y="1424939"/>
            <a:ext cx="313943" cy="504443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814315" y="4817364"/>
            <a:ext cx="766572" cy="763524"/>
          </a:xfrm>
          <a:prstGeom prst="rect">
            <a:avLst/>
          </a:prstGeom>
        </p:spPr>
      </p:pic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8358B8DB-FFBF-BD99-EE8B-DFCE4521E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16" y="233706"/>
            <a:ext cx="22574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9CA6D4A-578D-4257-E3FD-AC2A258088B4}"/>
              </a:ext>
            </a:extLst>
          </p:cNvPr>
          <p:cNvSpPr txBox="1"/>
          <p:nvPr/>
        </p:nvSpPr>
        <p:spPr>
          <a:xfrm>
            <a:off x="2700528" y="106553"/>
            <a:ext cx="4056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HfW precursive" panose="00000500000000000000" pitchFamily="2" charset="0"/>
              </a:rPr>
              <a:t>Science – Years 5 and 6</a:t>
            </a:r>
          </a:p>
          <a:p>
            <a:pPr algn="ctr"/>
            <a:r>
              <a:rPr lang="en-GB" dirty="0">
                <a:latin typeface="HfW precursive" panose="00000500000000000000" pitchFamily="2" charset="0"/>
              </a:rPr>
              <a:t>Evolution and Inheritance</a:t>
            </a:r>
          </a:p>
          <a:p>
            <a:pPr algn="ctr"/>
            <a:r>
              <a:rPr lang="en-GB" dirty="0">
                <a:latin typeface="HfW precursive" panose="00000500000000000000" pitchFamily="2" charset="0"/>
              </a:rPr>
              <a:t>Summer 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fe55e183664ef1b276c056d8563a432c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ae381d8bb573db97e903b2b595d9aa4b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344A5A9-4382-4482-B75E-F9A22F74F4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b46c5c-80e2-4be5-9e60-de1d68aa0433"/>
    <ds:schemaRef ds:uri="44bd2697-4aa1-4906-bbc9-b3899b8e75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6A50035-EBA9-4555-8AA8-5A83AB874FD7}">
  <ds:schemaRefs>
    <ds:schemaRef ds:uri="http://www.w3.org/XML/1998/namespace"/>
    <ds:schemaRef ds:uri="http://purl.org/dc/elements/1.1/"/>
    <ds:schemaRef ds:uri="http://schemas.microsoft.com/office/2006/documentManagement/types"/>
    <ds:schemaRef ds:uri="07b46c5c-80e2-4be5-9e60-de1d68aa0433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4bd2697-4aa1-4906-bbc9-b3899b8e75e2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55913AB7-D289-4CA2-82C9-5B4CEC7F343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305</Words>
  <Application>Microsoft Office PowerPoint</Application>
  <PresentationFormat>A4 Paper (210x297 mm)</PresentationFormat>
  <Paragraphs>42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Brunskill</dc:creator>
  <cp:lastModifiedBy>Sarah Matthews - Lovington</cp:lastModifiedBy>
  <cp:revision>2</cp:revision>
  <dcterms:created xsi:type="dcterms:W3CDTF">2026-04-08T20:26:13Z</dcterms:created>
  <dcterms:modified xsi:type="dcterms:W3CDTF">2026-04-23T15:43:18Z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2021-12-09T00:00:00Z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2026-04-08T00:00:00Z</vt:filetime>
  </property>
  <property fmtid="{D5CDD505-2E9C-101B-9397-08002B2CF9AE}" pid="5" name="Producer">
    <vt:lpwstr>3-Heights™ PDF Toolbox API 6.12.0.6 (http://www.pdf-tools.com)</vt:lpwstr>
  </property>
  <property fmtid="{D5CDD505-2E9C-101B-9397-08002B2CF9AE}" pid="6" name="ContentTypeId">
    <vt:lpwstr>0x0101005743A3086B916147BE5ACD6D34F8F309</vt:lpwstr>
  </property>
</Properties>
</file>