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9929813" cy="67992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D01CCB-DF13-BBA6-E080-9E0F6F8B5E46}" v="4" dt="2026-02-25T19:50:51.9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3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1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29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396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4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97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113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68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7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47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041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576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03F0E-D05C-4430-9797-C1F82F8EFB8C}" type="datetimeFigureOut">
              <a:rPr lang="en-GB" smtClean="0"/>
              <a:t>26/02/2026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3577A-F6A7-4E4B-BEA3-9174CBACAA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761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713550C5-B330-B2FD-67CF-779F02DD7F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252412"/>
              </p:ext>
            </p:extLst>
          </p:nvPr>
        </p:nvGraphicFramePr>
        <p:xfrm>
          <a:off x="74215" y="1011783"/>
          <a:ext cx="2528444" cy="35116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64222">
                  <a:extLst>
                    <a:ext uri="{9D8B030D-6E8A-4147-A177-3AD203B41FA5}">
                      <a16:colId xmlns:a16="http://schemas.microsoft.com/office/drawing/2014/main" val="2367346493"/>
                    </a:ext>
                  </a:extLst>
                </a:gridCol>
                <a:gridCol w="1264222">
                  <a:extLst>
                    <a:ext uri="{9D8B030D-6E8A-4147-A177-3AD203B41FA5}">
                      <a16:colId xmlns:a16="http://schemas.microsoft.com/office/drawing/2014/main" val="2425064426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HfW cursive" panose="00000500000000000000" pitchFamily="2" charset="0"/>
                        </a:rPr>
                        <a:t>Parts of a Plant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800" dirty="0">
                        <a:latin typeface="HfW cursive" panose="00000500000000000000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6836488"/>
                  </a:ext>
                </a:extLst>
              </a:tr>
              <a:tr h="73875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HfW cursive" panose="00000500000000000000" pitchFamily="2" charset="0"/>
                        </a:rPr>
                        <a:t>Flower</a:t>
                      </a:r>
                    </a:p>
                    <a:p>
                      <a:endParaRPr lang="en-GB" sz="11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HfW cursive" panose="00000500000000000000" pitchFamily="2" charset="0"/>
                        </a:rPr>
                        <a:t>Attracts insects for pollination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00223"/>
                  </a:ext>
                </a:extLst>
              </a:tr>
              <a:tr h="73875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HfW cursive" panose="00000500000000000000" pitchFamily="2" charset="0"/>
                        </a:rPr>
                        <a:t>Stem</a:t>
                      </a:r>
                    </a:p>
                    <a:p>
                      <a:endParaRPr lang="en-GB" sz="11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HfW cursive" panose="00000500000000000000" pitchFamily="2" charset="0"/>
                        </a:rPr>
                        <a:t>Transports water and nutrients around the plant.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6628632"/>
                  </a:ext>
                </a:extLst>
              </a:tr>
              <a:tr h="73875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HfW cursive" panose="00000500000000000000" pitchFamily="2" charset="0"/>
                        </a:rPr>
                        <a:t>Leaves</a:t>
                      </a:r>
                    </a:p>
                    <a:p>
                      <a:endParaRPr lang="en-GB" sz="11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HfW cursive" panose="00000500000000000000" pitchFamily="2" charset="0"/>
                        </a:rPr>
                        <a:t>Collect sunlight and oxygen for photosynthesis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8856152"/>
                  </a:ext>
                </a:extLst>
              </a:tr>
              <a:tr h="73875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HfW cursive" panose="00000500000000000000" pitchFamily="2" charset="0"/>
                        </a:rPr>
                        <a:t>Roots</a:t>
                      </a:r>
                    </a:p>
                    <a:p>
                      <a:endParaRPr lang="en-GB" sz="11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HfW cursive" panose="00000500000000000000" pitchFamily="2" charset="0"/>
                        </a:rPr>
                        <a:t>Take in water and nutrients from the soil.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0205934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5CF9D9A-2D99-74CB-E350-69517C6DCC8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430980" y="-22205"/>
            <a:ext cx="358166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>
                <a:latin typeface="HfW precursive" panose="00000500000000000000" pitchFamily="2" charset="0"/>
              </a:rPr>
              <a:t>Science – Bramley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latin typeface="HfW precursive" panose="00000500000000000000" pitchFamily="2" charset="0"/>
              </a:rPr>
              <a:t>Spring 2 - Plants</a:t>
            </a:r>
          </a:p>
        </p:txBody>
      </p:sp>
      <p:pic>
        <p:nvPicPr>
          <p:cNvPr id="3" name="Image" descr="Image">
            <a:extLst>
              <a:ext uri="{FF2B5EF4-FFF2-40B4-BE49-F238E27FC236}">
                <a16:creationId xmlns:a16="http://schemas.microsoft.com/office/drawing/2014/main" id="{BB9F501C-CE24-A38B-70F4-B1DC167BFF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638" r="19800"/>
          <a:stretch/>
        </p:blipFill>
        <p:spPr>
          <a:xfrm>
            <a:off x="137384" y="284269"/>
            <a:ext cx="2465274" cy="555953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E73C6C2-3BBA-DB93-D623-5BC8B5C05F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5487016"/>
              </p:ext>
            </p:extLst>
          </p:nvPr>
        </p:nvGraphicFramePr>
        <p:xfrm>
          <a:off x="5826034" y="160746"/>
          <a:ext cx="3936470" cy="375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8235">
                  <a:extLst>
                    <a:ext uri="{9D8B030D-6E8A-4147-A177-3AD203B41FA5}">
                      <a16:colId xmlns:a16="http://schemas.microsoft.com/office/drawing/2014/main" val="167244730"/>
                    </a:ext>
                  </a:extLst>
                </a:gridCol>
                <a:gridCol w="1968235">
                  <a:extLst>
                    <a:ext uri="{9D8B030D-6E8A-4147-A177-3AD203B41FA5}">
                      <a16:colId xmlns:a16="http://schemas.microsoft.com/office/drawing/2014/main" val="156346510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HfW cursive" panose="000005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4496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Life cycle</a:t>
                      </a:r>
                    </a:p>
                    <a:p>
                      <a:endParaRPr lang="en-GB" sz="12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Flowering plant’s life cycles start with a seed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147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Photosynthesis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How plants use light and air to make energy.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059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Pollen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Insects or the wind carry pollen between flowers.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22804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Seed 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Once flowers have been pollinated, the plant forms a seed.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72888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Seed dispersal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Seeds from a plant are spread around to make sure they have space to grow,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950613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9F0B4A75-91DF-8BDF-4E2A-44FC72B7E5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385" y="1618812"/>
            <a:ext cx="1056424" cy="41899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9BAED81-4BF5-CB0A-04D1-97DDDF29A3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747" y="2391472"/>
            <a:ext cx="510816" cy="57379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7228A30-EA73-CD9B-297F-F214495CBC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406" y="3360953"/>
            <a:ext cx="846433" cy="37180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BC778D0-573B-22AC-8142-04B76FD728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578" y="3999257"/>
            <a:ext cx="838261" cy="41761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237E94E-B726-6A17-7172-C42D5AD195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7578" y="4736334"/>
            <a:ext cx="9594926" cy="2093011"/>
          </a:xfrm>
          <a:prstGeom prst="rect">
            <a:avLst/>
          </a:prstGeom>
        </p:spPr>
      </p:pic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F0F62762-4EB2-131E-1A00-24E258AAA3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204764"/>
              </p:ext>
            </p:extLst>
          </p:nvPr>
        </p:nvGraphicFramePr>
        <p:xfrm>
          <a:off x="2665829" y="1215757"/>
          <a:ext cx="3029577" cy="33076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29577">
                  <a:extLst>
                    <a:ext uri="{9D8B030D-6E8A-4147-A177-3AD203B41FA5}">
                      <a16:colId xmlns:a16="http://schemas.microsoft.com/office/drawing/2014/main" val="465607805"/>
                    </a:ext>
                  </a:extLst>
                </a:gridCol>
              </a:tblGrid>
              <a:tr h="49479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HfW cursive" panose="00000500000000000000" pitchFamily="2" charset="0"/>
                        </a:rPr>
                        <a:t>Plant Lifecycles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1922404"/>
                  </a:ext>
                </a:extLst>
              </a:tr>
              <a:tr h="6100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Plants use flowers to attract insects for pollination.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6416999"/>
                  </a:ext>
                </a:extLst>
              </a:tr>
              <a:tr h="10980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Insects, like bees and butterflies, visit flowers because of their bright petals, sweet smell and nectar to drink.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924084"/>
                  </a:ext>
                </a:extLst>
              </a:tr>
              <a:tr h="6100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/>
                        </a:rPr>
                        <a:t>Seeds can be dispersed in different ways: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687061"/>
                  </a:ext>
                </a:extLst>
              </a:tr>
              <a:tr h="494796">
                <a:tc>
                  <a:txBody>
                    <a:bodyPr/>
                    <a:lstStyle/>
                    <a:p>
                      <a:endParaRPr lang="en-GB" sz="12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1059092"/>
                  </a:ext>
                </a:extLst>
              </a:tr>
            </a:tbl>
          </a:graphicData>
        </a:graphic>
      </p:graphicFrame>
      <p:pic>
        <p:nvPicPr>
          <p:cNvPr id="27" name="Picture 26">
            <a:extLst>
              <a:ext uri="{FF2B5EF4-FFF2-40B4-BE49-F238E27FC236}">
                <a16:creationId xmlns:a16="http://schemas.microsoft.com/office/drawing/2014/main" id="{A31C89C8-A034-3966-5258-7F163DD57A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6022" y="4123321"/>
            <a:ext cx="2999384" cy="800256"/>
          </a:xfrm>
          <a:prstGeom prst="rect">
            <a:avLst/>
          </a:prstGeom>
        </p:spPr>
      </p:pic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73C5DC2B-BD27-69CD-AA0A-47CC44557E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659851"/>
              </p:ext>
            </p:extLst>
          </p:nvPr>
        </p:nvGraphicFramePr>
        <p:xfrm>
          <a:off x="5826034" y="4123321"/>
          <a:ext cx="3912388" cy="1193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56194">
                  <a:extLst>
                    <a:ext uri="{9D8B030D-6E8A-4147-A177-3AD203B41FA5}">
                      <a16:colId xmlns:a16="http://schemas.microsoft.com/office/drawing/2014/main" val="2247271842"/>
                    </a:ext>
                  </a:extLst>
                </a:gridCol>
                <a:gridCol w="1956194">
                  <a:extLst>
                    <a:ext uri="{9D8B030D-6E8A-4147-A177-3AD203B41FA5}">
                      <a16:colId xmlns:a16="http://schemas.microsoft.com/office/drawing/2014/main" val="1710584120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HfW cursive" panose="00000500000000000000" pitchFamily="2" charset="0"/>
                        </a:rPr>
                        <a:t>Working Scientifically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7113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cursive" panose="00000500000000000000" pitchFamily="2" charset="0"/>
                        </a:rPr>
                        <a:t>We can investigate how water travels in plants by setting up an experiment.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2660296"/>
                  </a:ext>
                </a:extLst>
              </a:tr>
            </a:tbl>
          </a:graphicData>
        </a:graphic>
      </p:graphicFrame>
      <p:pic>
        <p:nvPicPr>
          <p:cNvPr id="30" name="Picture 29">
            <a:extLst>
              <a:ext uri="{FF2B5EF4-FFF2-40B4-BE49-F238E27FC236}">
                <a16:creationId xmlns:a16="http://schemas.microsoft.com/office/drawing/2014/main" id="{0B9915BE-E9B7-054C-9737-7A4E332C2DD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48520" y="4554758"/>
            <a:ext cx="1186199" cy="73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481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43A3086B916147BE5ACD6D34F8F309" ma:contentTypeVersion="13" ma:contentTypeDescription="Create a new document." ma:contentTypeScope="" ma:versionID="fe55e183664ef1b276c056d8563a432c">
  <xsd:schema xmlns:xsd="http://www.w3.org/2001/XMLSchema" xmlns:xs="http://www.w3.org/2001/XMLSchema" xmlns:p="http://schemas.microsoft.com/office/2006/metadata/properties" xmlns:ns2="07b46c5c-80e2-4be5-9e60-de1d68aa0433" xmlns:ns3="44bd2697-4aa1-4906-bbc9-b3899b8e75e2" targetNamespace="http://schemas.microsoft.com/office/2006/metadata/properties" ma:root="true" ma:fieldsID="ae381d8bb573db97e903b2b595d9aa4b" ns2:_="" ns3:_="">
    <xsd:import namespace="07b46c5c-80e2-4be5-9e60-de1d68aa0433"/>
    <xsd:import namespace="44bd2697-4aa1-4906-bbc9-b3899b8e75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b46c5c-80e2-4be5-9e60-de1d68aa04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b7a290a-c0e5-4ba1-8bb9-96594343ac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bd2697-4aa1-4906-bbc9-b3899b8e75e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f24ae47-8c55-4eaa-a4d3-b9a0407ff506}" ma:internalName="TaxCatchAll" ma:showField="CatchAllData" ma:web="44bd2697-4aa1-4906-bbc9-b3899b8e75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b46c5c-80e2-4be5-9e60-de1d68aa0433">
      <Terms xmlns="http://schemas.microsoft.com/office/infopath/2007/PartnerControls"/>
    </lcf76f155ced4ddcb4097134ff3c332f>
    <TaxCatchAll xmlns="44bd2697-4aa1-4906-bbc9-b3899b8e75e2" xsi:nil="true"/>
  </documentManagement>
</p:properties>
</file>

<file path=customXml/itemProps1.xml><?xml version="1.0" encoding="utf-8"?>
<ds:datastoreItem xmlns:ds="http://schemas.openxmlformats.org/officeDocument/2006/customXml" ds:itemID="{8FB9886A-85C6-4C84-B45D-87C320BEE8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b46c5c-80e2-4be5-9e60-de1d68aa0433"/>
    <ds:schemaRef ds:uri="44bd2697-4aa1-4906-bbc9-b3899b8e75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38A403B-45E6-435B-B906-362EB94D0DF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6D20D5-F170-418F-8FC9-68D0726D5F2A}">
  <ds:schemaRefs>
    <ds:schemaRef ds:uri="http://purl.org/dc/dcmitype/"/>
    <ds:schemaRef ds:uri="07b46c5c-80e2-4be5-9e60-de1d68aa0433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4bd2697-4aa1-4906-bbc9-b3899b8e75e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3641</TotalTime>
  <Words>164</Words>
  <Application>Microsoft Office PowerPoint</Application>
  <PresentationFormat>A4 Paper (210x297 mm)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HfW cursive</vt:lpstr>
      <vt:lpstr>HfW precursive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Webb</dc:creator>
  <cp:lastModifiedBy>Diane Carter - Lovington</cp:lastModifiedBy>
  <cp:revision>23</cp:revision>
  <cp:lastPrinted>2025-11-07T12:38:17Z</cp:lastPrinted>
  <dcterms:created xsi:type="dcterms:W3CDTF">2023-07-24T14:41:02Z</dcterms:created>
  <dcterms:modified xsi:type="dcterms:W3CDTF">2026-02-26T09:21:13Z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0x0101005743A3086B916147BE5ACD6D34F8F309</vt:lpwstr>
  </property>
  <property fmtid="{D5CDD505-2E9C-101B-9397-08002B2CF9AE}" pid="3" name="MediaServiceImageTags">
    <vt:lpwstr/>
  </property>
</Properties>
</file>