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9906000" cy="6858000" type="A4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E8CA"/>
          </a:solidFill>
        </a:fill>
      </a:tcStyle>
    </a:wholeTbl>
    <a:band2H>
      <a:tcTxStyle/>
      <a:tcStyle>
        <a:tcBdr/>
        <a:fill>
          <a:solidFill>
            <a:srgbClr val="FFF4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4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4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4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5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3" name="Shape 11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n-lt"/>
        <a:ea typeface="+mn-ea"/>
        <a:cs typeface="+mn-cs"/>
        <a:sym typeface="Arial"/>
      </a:defRPr>
    </a:lvl1pPr>
    <a:lvl2pPr indent="228600" latinLnBrk="0">
      <a:defRPr sz="1400">
        <a:latin typeface="+mn-lt"/>
        <a:ea typeface="+mn-ea"/>
        <a:cs typeface="+mn-cs"/>
        <a:sym typeface="Arial"/>
      </a:defRPr>
    </a:lvl2pPr>
    <a:lvl3pPr indent="457200" latinLnBrk="0">
      <a:defRPr sz="1400">
        <a:latin typeface="+mn-lt"/>
        <a:ea typeface="+mn-ea"/>
        <a:cs typeface="+mn-cs"/>
        <a:sym typeface="Arial"/>
      </a:defRPr>
    </a:lvl3pPr>
    <a:lvl4pPr indent="685800" latinLnBrk="0">
      <a:defRPr sz="1400">
        <a:latin typeface="+mn-lt"/>
        <a:ea typeface="+mn-ea"/>
        <a:cs typeface="+mn-cs"/>
        <a:sym typeface="Arial"/>
      </a:defRPr>
    </a:lvl4pPr>
    <a:lvl5pPr indent="914400" latinLnBrk="0">
      <a:defRPr sz="1400">
        <a:latin typeface="+mn-lt"/>
        <a:ea typeface="+mn-ea"/>
        <a:cs typeface="+mn-cs"/>
        <a:sym typeface="Arial"/>
      </a:defRPr>
    </a:lvl5pPr>
    <a:lvl6pPr indent="1143000" latinLnBrk="0">
      <a:defRPr sz="1400">
        <a:latin typeface="+mn-lt"/>
        <a:ea typeface="+mn-ea"/>
        <a:cs typeface="+mn-cs"/>
        <a:sym typeface="Arial"/>
      </a:defRPr>
    </a:lvl6pPr>
    <a:lvl7pPr indent="1371600" latinLnBrk="0">
      <a:defRPr sz="1400">
        <a:latin typeface="+mn-lt"/>
        <a:ea typeface="+mn-ea"/>
        <a:cs typeface="+mn-cs"/>
        <a:sym typeface="Arial"/>
      </a:defRPr>
    </a:lvl7pPr>
    <a:lvl8pPr indent="1600200" latinLnBrk="0">
      <a:defRPr sz="1400">
        <a:latin typeface="+mn-lt"/>
        <a:ea typeface="+mn-ea"/>
        <a:cs typeface="+mn-cs"/>
        <a:sym typeface="Arial"/>
      </a:defRPr>
    </a:lvl8pPr>
    <a:lvl9pPr indent="1828800" latinLnBrk="0">
      <a:defRPr sz="1400">
        <a:latin typeface="+mn-lt"/>
        <a:ea typeface="+mn-ea"/>
        <a:cs typeface="+mn-cs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742950" y="1122362"/>
            <a:ext cx="84201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38250" y="3602037"/>
            <a:ext cx="7429500" cy="1655763"/>
          </a:xfrm>
          <a:prstGeom prst="rect">
            <a:avLst/>
          </a:prstGeom>
        </p:spPr>
        <p:txBody>
          <a:bodyPr/>
          <a:lstStyle>
            <a:lvl1pPr marL="406400" indent="-355600" algn="ctr">
              <a:buClrTx/>
              <a:buSzTx/>
              <a:buFontTx/>
              <a:buNone/>
              <a:defRPr sz="2400"/>
            </a:lvl1pPr>
            <a:lvl2pPr marL="406400" indent="127000" algn="ctr">
              <a:buClrTx/>
              <a:buSzTx/>
              <a:buFontTx/>
              <a:buNone/>
              <a:defRPr sz="2400"/>
            </a:lvl2pPr>
            <a:lvl3pPr marL="406400" indent="609600" algn="ctr">
              <a:buClrTx/>
              <a:buSzTx/>
              <a:buFontTx/>
              <a:buNone/>
              <a:defRPr sz="2400"/>
            </a:lvl3pPr>
            <a:lvl4pPr marL="406400" indent="1079500" algn="ctr">
              <a:buClrTx/>
              <a:buSzTx/>
              <a:buFontTx/>
              <a:buNone/>
              <a:defRPr sz="2400"/>
            </a:lvl4pPr>
            <a:lvl5pPr marL="406400" indent="1536700" algn="ctr">
              <a:buClrTx/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675878" y="1709740"/>
            <a:ext cx="8543926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75878" y="4589464"/>
            <a:ext cx="8543926" cy="1500188"/>
          </a:xfrm>
          <a:prstGeom prst="rect">
            <a:avLst/>
          </a:prstGeom>
        </p:spPr>
        <p:txBody>
          <a:bodyPr/>
          <a:lstStyle>
            <a:lvl1pPr marL="228600" indent="0">
              <a:buClrTx/>
              <a:buSzTx/>
              <a:buFontTx/>
              <a:buNone/>
              <a:defRPr sz="2400"/>
            </a:lvl1pPr>
            <a:lvl2pPr marL="228600" indent="457200">
              <a:buClrTx/>
              <a:buSzTx/>
              <a:buFontTx/>
              <a:buNone/>
              <a:defRPr sz="2400"/>
            </a:lvl2pPr>
            <a:lvl3pPr marL="228600" indent="914400">
              <a:buClrTx/>
              <a:buSzTx/>
              <a:buFontTx/>
              <a:buNone/>
              <a:defRPr sz="2400"/>
            </a:lvl3pPr>
            <a:lvl4pPr marL="228600" indent="1371600">
              <a:buClrTx/>
              <a:buSzTx/>
              <a:buFontTx/>
              <a:buNone/>
              <a:defRPr sz="2400"/>
            </a:lvl4pPr>
            <a:lvl5pPr marL="228600" indent="1828800">
              <a:buClrTx/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1037" y="1825625"/>
            <a:ext cx="4210051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Google Shape;32;p6"/>
          <p:cNvSpPr txBox="1">
            <a:spLocks noGrp="1"/>
          </p:cNvSpPr>
          <p:nvPr>
            <p:ph type="body" sz="half" idx="21"/>
          </p:nvPr>
        </p:nvSpPr>
        <p:spPr>
          <a:xfrm>
            <a:off x="5014912" y="1825625"/>
            <a:ext cx="4210051" cy="435133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6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2328" y="1681163"/>
            <a:ext cx="4190703" cy="823913"/>
          </a:xfrm>
          <a:prstGeom prst="rect">
            <a:avLst/>
          </a:prstGeom>
        </p:spPr>
        <p:txBody>
          <a:bodyPr anchor="b"/>
          <a:lstStyle>
            <a:lvl1pPr marL="228600" indent="0">
              <a:buClrTx/>
              <a:buSzTx/>
              <a:buFontTx/>
              <a:buNone/>
              <a:defRPr sz="2400" b="1"/>
            </a:lvl1pPr>
            <a:lvl2pPr marL="228600" indent="457200">
              <a:buClrTx/>
              <a:buSzTx/>
              <a:buFontTx/>
              <a:buNone/>
              <a:defRPr sz="2400" b="1"/>
            </a:lvl2pPr>
            <a:lvl3pPr marL="228600" indent="914400">
              <a:buClrTx/>
              <a:buSzTx/>
              <a:buFontTx/>
              <a:buNone/>
              <a:defRPr sz="2400" b="1"/>
            </a:lvl3pPr>
            <a:lvl4pPr marL="228600" indent="1371600">
              <a:buClrTx/>
              <a:buSzTx/>
              <a:buFontTx/>
              <a:buNone/>
              <a:defRPr sz="2400" b="1"/>
            </a:lvl4pPr>
            <a:lvl5pPr marL="228600" indent="1828800">
              <a:buClrTx/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" name="Google Shape;39;p7"/>
          <p:cNvSpPr txBox="1">
            <a:spLocks noGrp="1"/>
          </p:cNvSpPr>
          <p:nvPr>
            <p:ph type="body" sz="half" idx="21"/>
          </p:nvPr>
        </p:nvSpPr>
        <p:spPr>
          <a:xfrm>
            <a:off x="682328" y="2505075"/>
            <a:ext cx="4190703" cy="3684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1" name="Google Shape;40;p7"/>
          <p:cNvSpPr txBox="1">
            <a:spLocks noGrp="1"/>
          </p:cNvSpPr>
          <p:nvPr>
            <p:ph type="body" sz="quarter" idx="22"/>
          </p:nvPr>
        </p:nvSpPr>
        <p:spPr>
          <a:xfrm>
            <a:off x="5014912" y="1681163"/>
            <a:ext cx="4211341" cy="823913"/>
          </a:xfrm>
          <a:prstGeom prst="rect">
            <a:avLst/>
          </a:prstGeom>
        </p:spPr>
        <p:txBody>
          <a:bodyPr anchor="b"/>
          <a:lstStyle/>
          <a:p>
            <a:pPr marL="228600" indent="0">
              <a:buClrTx/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2" name="Google Shape;41;p7"/>
          <p:cNvSpPr txBox="1">
            <a:spLocks noGrp="1"/>
          </p:cNvSpPr>
          <p:nvPr>
            <p:ph type="body" sz="half" idx="23"/>
          </p:nvPr>
        </p:nvSpPr>
        <p:spPr>
          <a:xfrm>
            <a:off x="5014912" y="2505075"/>
            <a:ext cx="4211341" cy="3684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itle Text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6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211339" y="987427"/>
            <a:ext cx="5014914" cy="4873626"/>
          </a:xfrm>
          <a:prstGeom prst="rect">
            <a:avLst/>
          </a:prstGeom>
        </p:spPr>
        <p:txBody>
          <a:bodyPr/>
          <a:lstStyle>
            <a:lvl1pPr indent="-431800">
              <a:buSzPts val="3200"/>
              <a:defRPr sz="3200"/>
            </a:lvl1pPr>
            <a:lvl2pPr marL="972457" indent="-464457">
              <a:buSzPts val="3200"/>
              <a:defRPr sz="3200"/>
            </a:lvl2pPr>
            <a:lvl3pPr marL="1498600" indent="-508000">
              <a:buSzPts val="3200"/>
              <a:defRPr sz="3200"/>
            </a:lvl3pPr>
            <a:lvl4pPr marL="2042160" indent="-568960">
              <a:buSzPts val="3200"/>
              <a:defRPr sz="3200"/>
            </a:lvl4pPr>
            <a:lvl5pPr marL="2499360" indent="-568960">
              <a:buSzPts val="3200"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7" name="Google Shape;57;p10"/>
          <p:cNvSpPr txBox="1">
            <a:spLocks noGrp="1"/>
          </p:cNvSpPr>
          <p:nvPr>
            <p:ph type="body" sz="quarter" idx="2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/>
          <a:p>
            <a:pPr marL="228600" indent="0">
              <a:buClrTx/>
              <a:buSzTx/>
              <a:buFontTx/>
              <a:buNone/>
              <a:defRPr sz="1600"/>
            </a:pPr>
            <a:endParaRPr/>
          </a:p>
        </p:txBody>
      </p:sp>
      <p:sp>
        <p:nvSpPr>
          <p:cNvPr id="7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itle Text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6" name="Google Shape;63;p11"/>
          <p:cNvSpPr>
            <a:spLocks noGrp="1"/>
          </p:cNvSpPr>
          <p:nvPr>
            <p:ph type="pic" sz="half" idx="21"/>
          </p:nvPr>
        </p:nvSpPr>
        <p:spPr>
          <a:xfrm>
            <a:off x="4211339" y="987427"/>
            <a:ext cx="5014914" cy="487362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228600" indent="0">
              <a:buClrTx/>
              <a:buSzTx/>
              <a:buFontTx/>
              <a:buNone/>
              <a:defRPr sz="1600"/>
            </a:lvl1pPr>
            <a:lvl2pPr marL="228600" indent="457200">
              <a:buClrTx/>
              <a:buSzTx/>
              <a:buFontTx/>
              <a:buNone/>
              <a:defRPr sz="1600"/>
            </a:lvl2pPr>
            <a:lvl3pPr marL="228600" indent="914400">
              <a:buClrTx/>
              <a:buSzTx/>
              <a:buFontTx/>
              <a:buNone/>
              <a:defRPr sz="1600"/>
            </a:lvl3pPr>
            <a:lvl4pPr marL="228600" indent="1371600">
              <a:buClrTx/>
              <a:buSzTx/>
              <a:buFontTx/>
              <a:buNone/>
              <a:defRPr sz="1600"/>
            </a:lvl4pPr>
            <a:lvl5pPr marL="228600" indent="1828800">
              <a:buClrTx/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6" name="Body Level One…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itle Text"/>
          <p:cNvSpPr txBox="1">
            <a:spLocks noGrp="1"/>
          </p:cNvSpPr>
          <p:nvPr>
            <p:ph type="title"/>
          </p:nvPr>
        </p:nvSpPr>
        <p:spPr>
          <a:xfrm rot="5400000">
            <a:off x="5251053" y="2203054"/>
            <a:ext cx="5811839" cy="2135982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5" name="Body Level One…"/>
          <p:cNvSpPr txBox="1">
            <a:spLocks noGrp="1"/>
          </p:cNvSpPr>
          <p:nvPr>
            <p:ph type="body" idx="1"/>
          </p:nvPr>
        </p:nvSpPr>
        <p:spPr>
          <a:xfrm rot="5400000">
            <a:off x="917178" y="128983"/>
            <a:ext cx="5811839" cy="6284121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681037" y="365127"/>
            <a:ext cx="8543926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681037" y="1825625"/>
            <a:ext cx="8543926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966379" y="6414781"/>
            <a:ext cx="258585" cy="248266"/>
          </a:xfrm>
          <a:prstGeom prst="rect">
            <a:avLst/>
          </a:prstGeom>
          <a:ln w="12700">
            <a:miter lim="400000"/>
          </a:ln>
        </p:spPr>
        <p:txBody>
          <a:bodyPr wrap="none" lIns="45699" tIns="45699" rIns="45699" bIns="45699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titleStyle>
    <p:bodyStyle>
      <a:lvl1pPr marL="457200" marR="0" indent="-3429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971550" marR="0" indent="-40005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508760" marR="0" indent="-48006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2019300" marR="0" indent="-5334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476500" marR="0" indent="-5334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933700" marR="0" indent="-5334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390900" marR="0" indent="-5334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848100" marR="0" indent="-5334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305300" marR="0" indent="-5334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>
          <a:srgbClr val="000000"/>
        </a:buClr>
        <a:buSzPts val="28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" name="Google Shape;84;p1"/>
          <p:cNvGraphicFramePr/>
          <p:nvPr/>
        </p:nvGraphicFramePr>
        <p:xfrm>
          <a:off x="6835488" y="118147"/>
          <a:ext cx="2937074" cy="5330494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93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8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6425">
                <a:tc gridSpan="2"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350">
                          <a:solidFill>
                            <a:srgbClr val="FFFFFF"/>
                          </a:solidFill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Key Vocabulary</a:t>
                      </a:r>
                    </a:p>
                  </a:txBody>
                  <a:tcPr marL="45725" marR="45725" marT="45725" marB="45725" anchor="ctr" horzOverflow="overflow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5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Continent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 very large area of land with countries in them.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450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Capital City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 town or city where the government sits.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103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Sea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An area of salt water.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125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Union Jack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 flag made from the flags of Scotland, England, Northern Ireland and Wales.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725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Country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An area of land with borders that is controlled by a single government.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475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Town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12700"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  <a:defRPr sz="1800"/>
                      </a:pPr>
                      <a:r>
                        <a:rPr sz="100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An urban settlement with a population of between 10,000 and 100,000.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475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Village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 rural settlement with a population of between 500 and 3,000 people.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4875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Atlas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A book or collection of maps that shows different regions of the world</a:t>
                      </a:r>
                    </a:p>
                  </a:txBody>
                  <a:tcPr marL="90000" marR="90000" marT="90000" marB="90000" horzOverflow="overflow">
                    <a:solidFill>
                      <a:srgbClr val="E8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8362"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Great Britain 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Bef>
                          <a:spcPts val="1000"/>
                        </a:spcBef>
                        <a:defRPr sz="1800"/>
                      </a:pPr>
                      <a:r>
                        <a:rPr sz="950"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England, Scotland and Wales</a:t>
                      </a:r>
                    </a:p>
                  </a:txBody>
                  <a:tcPr marL="90000" marR="90000" marT="90000" marB="90000" horzOverflow="overflow">
                    <a:solidFill>
                      <a:srgbClr val="CD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16" name="Google Shape;85;p1"/>
          <p:cNvGraphicFramePr/>
          <p:nvPr/>
        </p:nvGraphicFramePr>
        <p:xfrm>
          <a:off x="2675468" y="1026850"/>
          <a:ext cx="4111054" cy="3046497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9457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5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4358">
                <a:tc gridSpan="2"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500">
                          <a:solidFill>
                            <a:srgbClr val="FFFFFF"/>
                          </a:solidFill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Locations and Places</a:t>
                      </a:r>
                    </a:p>
                  </a:txBody>
                  <a:tcPr marL="45725" marR="45725" marT="45725" marB="45725" anchor="ctr" horzOverflow="overflow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2139">
                <a:tc gridSpan="2">
                  <a:txBody>
                    <a:bodyPr/>
                    <a:lstStyle/>
                    <a:p>
                      <a:pPr algn="ctr" defTabSz="457200">
                        <a:defRPr sz="1000">
                          <a:latin typeface="HfW cursive"/>
                          <a:ea typeface="HfW cursive"/>
                          <a:cs typeface="HfW cursive"/>
                          <a:sym typeface="HfW cursive"/>
                        </a:defRPr>
                      </a:pPr>
                      <a:endParaRPr/>
                    </a:p>
                  </a:txBody>
                  <a:tcPr marL="45725" marR="45725" marT="45725" marB="45725" anchor="ctr" horzOverflow="overflow">
                    <a:solidFill>
                      <a:srgbClr val="FFE8C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7" name="Google Shape;86;p1"/>
          <p:cNvGraphicFramePr/>
          <p:nvPr/>
        </p:nvGraphicFramePr>
        <p:xfrm>
          <a:off x="2669903" y="4091076"/>
          <a:ext cx="4125978" cy="1997974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41259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2698">
                <a:tc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200">
                          <a:solidFill>
                            <a:srgbClr val="FFFFFF"/>
                          </a:solidFill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Compass Rose</a:t>
                      </a:r>
                    </a:p>
                  </a:txBody>
                  <a:tcPr marL="45725" marR="45725" marT="45725" marB="45725" anchor="ctr" horzOverflow="overflow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5276">
                <a:tc>
                  <a:txBody>
                    <a:bodyPr/>
                    <a:lstStyle/>
                    <a:p>
                      <a:pPr algn="l">
                        <a:defRPr sz="1400">
                          <a:latin typeface="HfW cursive"/>
                          <a:ea typeface="HfW cursive"/>
                          <a:cs typeface="HfW cursive"/>
                          <a:sym typeface="HfW cursive"/>
                        </a:defRPr>
                      </a:pPr>
                      <a:endParaRPr/>
                    </a:p>
                  </a:txBody>
                  <a:tcPr marL="45725" marR="45725" marT="45725" marB="45725" horzOverflow="overflow"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8" name="Google Shape;87;p1"/>
          <p:cNvSpPr/>
          <p:nvPr/>
        </p:nvSpPr>
        <p:spPr>
          <a:xfrm>
            <a:off x="240124" y="5921874"/>
            <a:ext cx="9711757" cy="1055401"/>
          </a:xfrm>
          <a:prstGeom prst="rightArrow">
            <a:avLst>
              <a:gd name="adj1" fmla="val 47849"/>
              <a:gd name="adj2" fmla="val 56529"/>
            </a:avLst>
          </a:prstGeom>
          <a:gradFill>
            <a:gsLst>
              <a:gs pos="0">
                <a:srgbClr val="F7CAAC"/>
              </a:gs>
              <a:gs pos="84000">
                <a:srgbClr val="FF0000"/>
              </a:gs>
              <a:gs pos="100000">
                <a:srgbClr val="9D480D"/>
              </a:gs>
            </a:gsLst>
          </a:gradFill>
          <a:ln w="12700">
            <a:solidFill>
              <a:srgbClr val="FF0000"/>
            </a:solidFill>
            <a:miter/>
          </a:ln>
        </p:spPr>
        <p:txBody>
          <a:bodyPr lIns="0" tIns="0" rIns="0" bIns="0" anchor="ctr"/>
          <a:lstStyle/>
          <a:p>
            <a:pPr algn="ctr"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19" name="Google Shape;89;p1"/>
          <p:cNvSpPr/>
          <p:nvPr/>
        </p:nvSpPr>
        <p:spPr>
          <a:xfrm>
            <a:off x="2675468" y="106569"/>
            <a:ext cx="4063563" cy="817068"/>
          </a:xfrm>
          <a:prstGeom prst="rect">
            <a:avLst/>
          </a:prstGeom>
          <a:solidFill>
            <a:srgbClr val="FFFFCC"/>
          </a:solidFill>
          <a:ln w="12700">
            <a:solidFill>
              <a:srgbClr val="FFFFCC"/>
            </a:solidFill>
            <a:miter/>
          </a:ln>
        </p:spPr>
        <p:txBody>
          <a:bodyPr lIns="0" tIns="0" rIns="0" bIns="0" anchor="ctr"/>
          <a:lstStyle/>
          <a:p>
            <a:pPr algn="ctr">
              <a:def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120" name="Google Shape;90;p1"/>
          <p:cNvSpPr txBox="1"/>
          <p:nvPr/>
        </p:nvSpPr>
        <p:spPr>
          <a:xfrm>
            <a:off x="2721193" y="284269"/>
            <a:ext cx="3972113" cy="492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 algn="ctr">
              <a:defRPr sz="2300">
                <a:latin typeface="HfW cursive"/>
                <a:ea typeface="HfW cursive"/>
                <a:cs typeface="HfW cursive"/>
                <a:sym typeface="HfW cursive"/>
              </a:defRPr>
            </a:lvl1pPr>
          </a:lstStyle>
          <a:p>
            <a:r>
              <a:t>Geography- Pippin Class</a:t>
            </a:r>
          </a:p>
        </p:txBody>
      </p:sp>
      <p:pic>
        <p:nvPicPr>
          <p:cNvPr id="12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" y="149937"/>
            <a:ext cx="3073908" cy="552429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Google Shape;90;p1"/>
          <p:cNvSpPr txBox="1"/>
          <p:nvPr/>
        </p:nvSpPr>
        <p:spPr>
          <a:xfrm>
            <a:off x="424362" y="6306401"/>
            <a:ext cx="3573412" cy="2863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 algn="ctr">
              <a:defRPr sz="1100">
                <a:latin typeface="HfW cursive"/>
                <a:ea typeface="HfW cursive"/>
                <a:cs typeface="HfW cursive"/>
                <a:sym typeface="HfW cursive"/>
              </a:defRPr>
            </a:lvl1pPr>
          </a:lstStyle>
          <a:p>
            <a:r>
              <a:t>We can find lots of different symbols on maps.</a:t>
            </a:r>
          </a:p>
        </p:txBody>
      </p:sp>
      <p:graphicFrame>
        <p:nvGraphicFramePr>
          <p:cNvPr id="123" name="Google Shape;86;p1"/>
          <p:cNvGraphicFramePr/>
          <p:nvPr/>
        </p:nvGraphicFramePr>
        <p:xfrm>
          <a:off x="103718" y="1026124"/>
          <a:ext cx="2497481" cy="2590954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2497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82859">
                <a:tc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Satelite Map</a:t>
                      </a:r>
                    </a:p>
                  </a:txBody>
                  <a:tcPr marL="45725" marR="45725" marT="45725" marB="45725" anchor="ctr" horzOverflow="overflow">
                    <a:solidFill>
                      <a:srgbClr val="4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8095">
                <a:tc>
                  <a:txBody>
                    <a:bodyPr/>
                    <a:lstStyle/>
                    <a:p>
                      <a:pPr algn="l" defTabSz="457200">
                        <a:defRPr sz="1000">
                          <a:latin typeface="HfW cursive"/>
                          <a:ea typeface="HfW cursive"/>
                          <a:cs typeface="HfW cursive"/>
                          <a:sym typeface="HfW cursive"/>
                        </a:defRPr>
                      </a:pPr>
                      <a:endParaRPr/>
                    </a:p>
                  </a:txBody>
                  <a:tcPr marL="45725" marR="45725" marT="45725" marB="45725" horzOverflow="overflow">
                    <a:solidFill>
                      <a:srgbClr val="4F8F00">
                        <a:alpha val="2823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4" name="Google Shape;90;p1"/>
          <p:cNvSpPr txBox="1"/>
          <p:nvPr/>
        </p:nvSpPr>
        <p:spPr>
          <a:xfrm>
            <a:off x="2750398" y="4588520"/>
            <a:ext cx="1782990" cy="13658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/>
          <a:p>
            <a:pPr algn="ctr">
              <a:defRPr sz="1100">
                <a:latin typeface="HfW cursive"/>
                <a:ea typeface="HfW cursive"/>
                <a:cs typeface="HfW cursive"/>
                <a:sym typeface="HfW cursive"/>
              </a:defRPr>
            </a:pPr>
            <a:r>
              <a:t>We can use directional</a:t>
            </a:r>
          </a:p>
          <a:p>
            <a:pPr algn="ctr">
              <a:defRPr sz="1100">
                <a:latin typeface="HfW cursive"/>
                <a:ea typeface="HfW cursive"/>
                <a:cs typeface="HfW cursive"/>
                <a:sym typeface="HfW cursive"/>
              </a:defRPr>
            </a:pPr>
            <a:r>
              <a:t>language, including</a:t>
            </a:r>
          </a:p>
          <a:p>
            <a:pPr algn="ctr">
              <a:defRPr sz="1100">
                <a:latin typeface="HfW cursive"/>
                <a:ea typeface="HfW cursive"/>
                <a:cs typeface="HfW cursive"/>
                <a:sym typeface="HfW cursive"/>
              </a:defRPr>
            </a:pPr>
            <a:r>
              <a:t>North, East, South</a:t>
            </a:r>
          </a:p>
          <a:p>
            <a:pPr algn="ctr">
              <a:defRPr sz="1100">
                <a:latin typeface="HfW cursive"/>
                <a:ea typeface="HfW cursive"/>
                <a:cs typeface="HfW cursive"/>
                <a:sym typeface="HfW cursive"/>
              </a:defRPr>
            </a:pPr>
            <a:r>
              <a:t>and West, to direct</a:t>
            </a:r>
          </a:p>
          <a:p>
            <a:pPr algn="ctr">
              <a:defRPr sz="1100">
                <a:latin typeface="HfW cursive"/>
                <a:ea typeface="HfW cursive"/>
                <a:cs typeface="HfW cursive"/>
                <a:sym typeface="HfW cursive"/>
              </a:defRPr>
            </a:pPr>
            <a:r>
              <a:t>between two places on</a:t>
            </a:r>
          </a:p>
          <a:p>
            <a:pPr algn="ctr">
              <a:defRPr sz="1100">
                <a:latin typeface="HfW cursive"/>
                <a:ea typeface="HfW cursive"/>
                <a:cs typeface="HfW cursive"/>
                <a:sym typeface="HfW cursive"/>
              </a:defRPr>
            </a:pPr>
            <a:r>
              <a:t>a map.</a:t>
            </a:r>
          </a:p>
        </p:txBody>
      </p:sp>
      <p:pic>
        <p:nvPicPr>
          <p:cNvPr id="125" name="Screenshot 2025-06-02 at 10.35.04.png" descr="Screenshot 2025-06-02 at 10.35.0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438" y="4560242"/>
            <a:ext cx="1778001" cy="1422401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26" name="Google Shape;86;p1"/>
          <p:cNvGraphicFramePr/>
          <p:nvPr/>
        </p:nvGraphicFramePr>
        <p:xfrm>
          <a:off x="103718" y="3672716"/>
          <a:ext cx="2497481" cy="2427712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2497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6136">
                <a:tc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FFFFFF"/>
                          </a:solidFill>
                          <a:latin typeface="HfW cursive"/>
                          <a:ea typeface="HfW cursive"/>
                          <a:cs typeface="HfW cursive"/>
                          <a:sym typeface="HfW cursive"/>
                        </a:rPr>
                        <a:t>OS Map</a:t>
                      </a:r>
                    </a:p>
                  </a:txBody>
                  <a:tcPr marL="45725" marR="45725" marT="45725" marB="45725" anchor="ctr" horzOverflow="overflow">
                    <a:solidFill>
                      <a:srgbClr val="4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1576">
                <a:tc>
                  <a:txBody>
                    <a:bodyPr/>
                    <a:lstStyle/>
                    <a:p>
                      <a:pPr algn="l" defTabSz="457200">
                        <a:defRPr sz="1000">
                          <a:latin typeface="HfW cursive"/>
                          <a:ea typeface="HfW cursive"/>
                          <a:cs typeface="HfW cursive"/>
                          <a:sym typeface="HfW cursive"/>
                        </a:defRPr>
                      </a:pPr>
                      <a:endParaRPr/>
                    </a:p>
                  </a:txBody>
                  <a:tcPr marL="45725" marR="45725" marT="45725" marB="45725" horzOverflow="overflow">
                    <a:solidFill>
                      <a:srgbClr val="4F8F00">
                        <a:alpha val="2823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7" name="Screenshot 2025-09-01 at 19.28.01.png" descr="Screenshot 2025-09-01 at 19.28.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837" y="1457425"/>
            <a:ext cx="4108317" cy="2603656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Screenshot 2025-09-01 at 19.33.47.png" descr="Screenshot 2025-09-01 at 19.33.4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671" y="1726376"/>
            <a:ext cx="2453576" cy="18162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Screenshot 2025-09-01 at 19.35.17.png" descr="Screenshot 2025-09-01 at 19.35.17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984" y="4285691"/>
            <a:ext cx="2432950" cy="16087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Screenshot 2025-09-01 at 19.38.12.png" descr="Screenshot 2025-09-01 at 19.38.1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7237" y="6224409"/>
            <a:ext cx="2820036" cy="4503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31" name="Screenshot 2025-09-01 at 19.38.38.png" descr="Screenshot 2025-09-01 at 19.38.38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50291" y="6235134"/>
            <a:ext cx="2815664" cy="4503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43A3086B916147BE5ACD6D34F8F309" ma:contentTypeVersion="13" ma:contentTypeDescription="Create a new document." ma:contentTypeScope="" ma:versionID="0d61e956003e7e100641ffb9c8df92ff">
  <xsd:schema xmlns:xsd="http://www.w3.org/2001/XMLSchema" xmlns:xs="http://www.w3.org/2001/XMLSchema" xmlns:p="http://schemas.microsoft.com/office/2006/metadata/properties" xmlns:ns2="07b46c5c-80e2-4be5-9e60-de1d68aa0433" xmlns:ns3="44bd2697-4aa1-4906-bbc9-b3899b8e75e2" targetNamespace="http://schemas.microsoft.com/office/2006/metadata/properties" ma:root="true" ma:fieldsID="e2376478c242e9a3017264adda79858f" ns2:_="" ns3:_="">
    <xsd:import namespace="07b46c5c-80e2-4be5-9e60-de1d68aa0433"/>
    <xsd:import namespace="44bd2697-4aa1-4906-bbc9-b3899b8e75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b46c5c-80e2-4be5-9e60-de1d68aa04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b7a290a-c0e5-4ba1-8bb9-96594343ac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bd2697-4aa1-4906-bbc9-b3899b8e75e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f24ae47-8c55-4eaa-a4d3-b9a0407ff506}" ma:internalName="TaxCatchAll" ma:showField="CatchAllData" ma:web="44bd2697-4aa1-4906-bbc9-b3899b8e75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7b46c5c-80e2-4be5-9e60-de1d68aa0433">
      <Terms xmlns="http://schemas.microsoft.com/office/infopath/2007/PartnerControls"/>
    </lcf76f155ced4ddcb4097134ff3c332f>
    <TaxCatchAll xmlns="44bd2697-4aa1-4906-bbc9-b3899b8e75e2" xsi:nil="true"/>
  </documentManagement>
</p:properties>
</file>

<file path=customXml/itemProps1.xml><?xml version="1.0" encoding="utf-8"?>
<ds:datastoreItem xmlns:ds="http://schemas.openxmlformats.org/officeDocument/2006/customXml" ds:itemID="{64CB0E11-9707-4C91-A6F8-24E5975FF99A}"/>
</file>

<file path=customXml/itemProps2.xml><?xml version="1.0" encoding="utf-8"?>
<ds:datastoreItem xmlns:ds="http://schemas.openxmlformats.org/officeDocument/2006/customXml" ds:itemID="{667A112C-2FC2-45C3-942A-B67C1726F475}"/>
</file>

<file path=customXml/itemProps3.xml><?xml version="1.0" encoding="utf-8"?>
<ds:datastoreItem xmlns:ds="http://schemas.openxmlformats.org/officeDocument/2006/customXml" ds:itemID="{DAA9647B-08F1-4671-B2D9-CE406C773C1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A4 Paper (210x297 mm)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HfW 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Misha Cook - Lovington</dc:creator>
  <cp:lastModifiedBy>Misha Cook - Lovington</cp:lastModifiedBy>
  <cp:revision>1</cp:revision>
  <dcterms:modified xsi:type="dcterms:W3CDTF">2025-09-04T11:33:32Z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0x0101005743A3086B916147BE5ACD6D34F8F309</vt:lpwstr>
  </property>
</Properties>
</file>