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D82F1C-A3C6-4C01-B38A-88D6BC92E49E}" v="34" dt="2025-11-11T15:09:46.5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Matthews - Lovington" userId="fba8b427-1640-4418-bc08-4a7b500b468d" providerId="ADAL" clId="{114DB6AA-1C79-4354-8DC9-BB679265516F}"/>
    <pc:docChg chg="undo custSel modSld">
      <pc:chgData name="Sarah Matthews - Lovington" userId="fba8b427-1640-4418-bc08-4a7b500b468d" providerId="ADAL" clId="{114DB6AA-1C79-4354-8DC9-BB679265516F}" dt="2025-11-11T15:10:04.943" v="844" actId="20577"/>
      <pc:docMkLst>
        <pc:docMk/>
      </pc:docMkLst>
      <pc:sldChg chg="addSp delSp modSp mod">
        <pc:chgData name="Sarah Matthews - Lovington" userId="fba8b427-1640-4418-bc08-4a7b500b468d" providerId="ADAL" clId="{114DB6AA-1C79-4354-8DC9-BB679265516F}" dt="2025-11-11T15:10:04.943" v="844" actId="20577"/>
        <pc:sldMkLst>
          <pc:docMk/>
          <pc:sldMk cId="3731481301" sldId="256"/>
        </pc:sldMkLst>
        <pc:spChg chg="add mod">
          <ac:chgData name="Sarah Matthews - Lovington" userId="fba8b427-1640-4418-bc08-4a7b500b468d" providerId="ADAL" clId="{114DB6AA-1C79-4354-8DC9-BB679265516F}" dt="2025-11-02T18:05:59.245" v="833" actId="1076"/>
          <ac:spMkLst>
            <pc:docMk/>
            <pc:sldMk cId="3731481301" sldId="256"/>
            <ac:spMk id="7" creationId="{30AB9C17-2ACD-77B1-914E-7B5885E17E03}"/>
          </ac:spMkLst>
        </pc:spChg>
        <pc:graphicFrameChg chg="add mod modGraphic">
          <ac:chgData name="Sarah Matthews - Lovington" userId="fba8b427-1640-4418-bc08-4a7b500b468d" providerId="ADAL" clId="{114DB6AA-1C79-4354-8DC9-BB679265516F}" dt="2025-11-02T18:02:54.501" v="746" actId="1076"/>
          <ac:graphicFrameMkLst>
            <pc:docMk/>
            <pc:sldMk cId="3731481301" sldId="256"/>
            <ac:graphicFrameMk id="4" creationId="{0225E797-C002-3644-B7E9-C8CB5878FAA4}"/>
          </ac:graphicFrameMkLst>
        </pc:graphicFrameChg>
        <pc:graphicFrameChg chg="mod modGraphic">
          <ac:chgData name="Sarah Matthews - Lovington" userId="fba8b427-1640-4418-bc08-4a7b500b468d" providerId="ADAL" clId="{114DB6AA-1C79-4354-8DC9-BB679265516F}" dt="2025-11-11T15:10:04.943" v="844" actId="20577"/>
          <ac:graphicFrameMkLst>
            <pc:docMk/>
            <pc:sldMk cId="3731481301" sldId="256"/>
            <ac:graphicFrameMk id="6" creationId="{95A913BC-A15E-833E-6CCB-7BAB665AD169}"/>
          </ac:graphicFrameMkLst>
        </pc:graphicFrameChg>
        <pc:graphicFrameChg chg="mod modGraphic">
          <ac:chgData name="Sarah Matthews - Lovington" userId="fba8b427-1640-4418-bc08-4a7b500b468d" providerId="ADAL" clId="{114DB6AA-1C79-4354-8DC9-BB679265516F}" dt="2025-11-02T17:54:51.123" v="300" actId="14100"/>
          <ac:graphicFrameMkLst>
            <pc:docMk/>
            <pc:sldMk cId="3731481301" sldId="256"/>
            <ac:graphicFrameMk id="10" creationId="{713550C5-B330-B2FD-67CF-779F02DD7F28}"/>
          </ac:graphicFrameMkLst>
        </pc:graphicFrameChg>
        <pc:picChg chg="add mod">
          <ac:chgData name="Sarah Matthews - Lovington" userId="fba8b427-1640-4418-bc08-4a7b500b468d" providerId="ADAL" clId="{114DB6AA-1C79-4354-8DC9-BB679265516F}" dt="2025-11-11T15:09:42.103" v="841" actId="1076"/>
          <ac:picMkLst>
            <pc:docMk/>
            <pc:sldMk cId="3731481301" sldId="256"/>
            <ac:picMk id="2" creationId="{506AB9E3-FCBB-C786-1E02-DA40E2CAE26D}"/>
          </ac:picMkLst>
        </pc:picChg>
        <pc:picChg chg="add mod">
          <ac:chgData name="Sarah Matthews - Lovington" userId="fba8b427-1640-4418-bc08-4a7b500b468d" providerId="ADAL" clId="{114DB6AA-1C79-4354-8DC9-BB679265516F}" dt="2025-11-11T15:09:46.544" v="843" actId="14100"/>
          <ac:picMkLst>
            <pc:docMk/>
            <pc:sldMk cId="3731481301" sldId="256"/>
            <ac:picMk id="1026" creationId="{0A565A1F-6317-4193-62C1-60695C29E8EA}"/>
          </ac:picMkLst>
        </pc:picChg>
        <pc:picChg chg="add mod">
          <ac:chgData name="Sarah Matthews - Lovington" userId="fba8b427-1640-4418-bc08-4a7b500b468d" providerId="ADAL" clId="{114DB6AA-1C79-4354-8DC9-BB679265516F}" dt="2025-11-02T17:56:33.282" v="336" actId="1076"/>
          <ac:picMkLst>
            <pc:docMk/>
            <pc:sldMk cId="3731481301" sldId="256"/>
            <ac:picMk id="1028" creationId="{460BF234-51C2-FCD9-10B2-EAB8CCEE02B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41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29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396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34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97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113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68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7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447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041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576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03F0E-D05C-4430-9797-C1F82F8EFB8C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761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95A913BC-A15E-833E-6CCB-7BAB665AD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306732"/>
              </p:ext>
            </p:extLst>
          </p:nvPr>
        </p:nvGraphicFramePr>
        <p:xfrm>
          <a:off x="5840963" y="1011637"/>
          <a:ext cx="3921541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980">
                  <a:extLst>
                    <a:ext uri="{9D8B030D-6E8A-4147-A177-3AD203B41FA5}">
                      <a16:colId xmlns:a16="http://schemas.microsoft.com/office/drawing/2014/main" val="4253431690"/>
                    </a:ext>
                  </a:extLst>
                </a:gridCol>
                <a:gridCol w="2708561">
                  <a:extLst>
                    <a:ext uri="{9D8B030D-6E8A-4147-A177-3AD203B41FA5}">
                      <a16:colId xmlns:a16="http://schemas.microsoft.com/office/drawing/2014/main" val="1377752539"/>
                    </a:ext>
                  </a:extLst>
                </a:gridCol>
              </a:tblGrid>
              <a:tr h="23867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Key Vocabulary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7195211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Species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A group of similar living things that can reproduce.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868639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Vertebrate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An animal with a backbone.</a:t>
                      </a:r>
                      <a:endParaRPr lang="en-GB" sz="1100" b="0" i="0" u="none" strike="noStrike" noProof="0" dirty="0">
                        <a:solidFill>
                          <a:srgbClr val="474747"/>
                        </a:solidFill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9243012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latin typeface="HfW cursive" panose="00000500000000000000" pitchFamily="2" charset="0"/>
                        </a:rPr>
                        <a:t>Invertebrate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An animal without a backbone.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7622625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Mammal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Warm-blooded vertebrate with fur/hair that feeds its young milk.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7444571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Reptile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Cold-blooded vertebrate with dry, scaly skin.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7011732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Amphibian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Vertebrate that lives part in water and part on land.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8594165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Bird</a:t>
                      </a:r>
                      <a:endParaRPr lang="en-US" sz="1100" b="1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Warm-blooded vertebrate with feathers and beak; most can fly.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3751119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Fish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Cold-blooded vertebrate that lives in water and has gills.</a:t>
                      </a:r>
                      <a:endParaRPr lang="en-GB" sz="1100" b="0" i="0" u="none" strike="noStrike" baseline="0" noProof="0" dirty="0">
                        <a:solidFill>
                          <a:srgbClr val="000000"/>
                        </a:solidFill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733696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Microorganism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Living thing too small to see without a microscope.</a:t>
                      </a:r>
                      <a:endParaRPr lang="en-GB" sz="1100" b="0" i="0" u="none" strike="noStrike" baseline="0" noProof="0" dirty="0">
                        <a:solidFill>
                          <a:srgbClr val="000000"/>
                        </a:solidFill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289976"/>
                  </a:ext>
                </a:extLst>
              </a:tr>
              <a:tr h="23062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Fungi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Living things like mushrooms and molds that feed on other materials.</a:t>
                      </a:r>
                      <a:endParaRPr lang="en-GB" sz="1100" b="0" i="0" u="none" strike="noStrike" baseline="0" noProof="0" dirty="0">
                        <a:solidFill>
                          <a:srgbClr val="000000"/>
                        </a:solidFill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9159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Bacteria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Tiny microorganisms; some helpful, some harmful. </a:t>
                      </a:r>
                      <a:endParaRPr lang="en-GB" sz="1100" b="0" i="0" u="none" strike="noStrike" baseline="0" noProof="0" dirty="0">
                        <a:solidFill>
                          <a:srgbClr val="000000"/>
                        </a:solidFill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80997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The surroundings where a living thing lives. </a:t>
                      </a:r>
                      <a:endParaRPr lang="en-GB" sz="1100" b="0" i="0" u="none" strike="noStrike" baseline="0" noProof="0" dirty="0">
                        <a:solidFill>
                          <a:srgbClr val="000000"/>
                        </a:solidFill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26967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latin typeface="HfW cursive" panose="00000500000000000000" pitchFamily="2" charset="0"/>
                        </a:rPr>
                        <a:t>Adaptation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HfW cursive" panose="00000500000000000000" pitchFamily="2" charset="0"/>
                        </a:rPr>
                        <a:t>A feature that helps a living thing survive in its environment.</a:t>
                      </a:r>
                      <a:endParaRPr lang="en-GB" sz="1100" b="0" i="0" u="none" strike="noStrike" baseline="0" noProof="0" dirty="0">
                        <a:solidFill>
                          <a:srgbClr val="000000"/>
                        </a:solidFill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9734808"/>
                  </a:ext>
                </a:extLst>
              </a:tr>
            </a:tbl>
          </a:graphicData>
        </a:graphic>
      </p:graphicFrame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713550C5-B330-B2FD-67CF-779F02DD7F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036879"/>
              </p:ext>
            </p:extLst>
          </p:nvPr>
        </p:nvGraphicFramePr>
        <p:xfrm>
          <a:off x="74214" y="1011784"/>
          <a:ext cx="5654237" cy="220830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654237">
                  <a:extLst>
                    <a:ext uri="{9D8B030D-6E8A-4147-A177-3AD203B41FA5}">
                      <a16:colId xmlns:a16="http://schemas.microsoft.com/office/drawing/2014/main" val="2367346493"/>
                    </a:ext>
                  </a:extLst>
                </a:gridCol>
              </a:tblGrid>
              <a:tr h="27329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HfW cursive" panose="00000500000000000000" pitchFamily="2" charset="0"/>
                        </a:rPr>
                        <a:t>Key Information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6836488"/>
                  </a:ext>
                </a:extLst>
              </a:tr>
              <a:tr h="1933985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All living things can be classified into groups based on their features.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Scientists use keys (branching diagrams) to identify living things.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The five main groups of vertebrates: fish, amphibians, reptiles, birds, mammals.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Invertebrates include insects, arachnids, </a:t>
                      </a:r>
                      <a:r>
                        <a:rPr lang="en-US" sz="1200" b="0" i="0" u="none" strike="noStrike" kern="1200" baseline="0" dirty="0" err="1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molluscs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, and others.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Microorganisms can be helpful (yeast in bread) or harmful (bacteria causing illness).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Classification helps scientists </a:t>
                      </a:r>
                      <a:r>
                        <a:rPr lang="en-US" sz="1200" b="0" i="0" u="none" strike="noStrike" kern="1200" baseline="0" dirty="0" err="1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organise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dk1"/>
                          </a:solidFill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, name and understand living things.</a:t>
                      </a:r>
                      <a:endParaRPr lang="en-GB" sz="1200" dirty="0">
                        <a:latin typeface="HfW cursive" panose="00000500000000000000" pitchFamily="2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00223"/>
                  </a:ext>
                </a:extLst>
              </a:tr>
            </a:tbl>
          </a:graphicData>
        </a:graphic>
      </p:graphicFrame>
      <p:pic>
        <p:nvPicPr>
          <p:cNvPr id="3" name="Image" descr="Image">
            <a:extLst>
              <a:ext uri="{FF2B5EF4-FFF2-40B4-BE49-F238E27FC236}">
                <a16:creationId xmlns:a16="http://schemas.microsoft.com/office/drawing/2014/main" id="{BB9F501C-CE24-A38B-70F4-B1DC167BFF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638" r="19800"/>
          <a:stretch/>
        </p:blipFill>
        <p:spPr>
          <a:xfrm>
            <a:off x="137384" y="284269"/>
            <a:ext cx="2465274" cy="55595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6" name="Picture 2" descr="What is a Classification Key? - Answered - Twinkl Teaching Wiki">
            <a:extLst>
              <a:ext uri="{FF2B5EF4-FFF2-40B4-BE49-F238E27FC236}">
                <a16:creationId xmlns:a16="http://schemas.microsoft.com/office/drawing/2014/main" id="{0A565A1F-6317-4193-62C1-60695C29E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010" y="3194859"/>
            <a:ext cx="3006137" cy="200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rl Linnaeus KS2 Lesson Pack and Facts from PlanBee">
            <a:extLst>
              <a:ext uri="{FF2B5EF4-FFF2-40B4-BE49-F238E27FC236}">
                <a16:creationId xmlns:a16="http://schemas.microsoft.com/office/drawing/2014/main" id="{460BF234-51C2-FCD9-10B2-EAB8CCEE0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54" y="3194860"/>
            <a:ext cx="1791652" cy="216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0225E797-C002-3644-B7E9-C8CB5878FA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898671"/>
              </p:ext>
            </p:extLst>
          </p:nvPr>
        </p:nvGraphicFramePr>
        <p:xfrm>
          <a:off x="164754" y="5295302"/>
          <a:ext cx="5654237" cy="14630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654237">
                  <a:extLst>
                    <a:ext uri="{9D8B030D-6E8A-4147-A177-3AD203B41FA5}">
                      <a16:colId xmlns:a16="http://schemas.microsoft.com/office/drawing/2014/main" val="23673464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HfW cursive" panose="00000500000000000000" pitchFamily="2" charset="0"/>
                        </a:rPr>
                        <a:t>Key Scientists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6836488"/>
                  </a:ext>
                </a:extLst>
              </a:tr>
              <a:tr h="68479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cursive" panose="00000500000000000000" pitchFamily="2" charset="0"/>
                        </a:rPr>
                        <a:t>Carl Linnaeus (1707 - 1778) developed a widely used system for naming and classifying living things.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cursive" panose="00000500000000000000" pitchFamily="2" charset="0"/>
                        </a:rPr>
                        <a:t>Aristotle (384 - 322 BC) was the first to consider a system to classify living things.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cursive" panose="00000500000000000000" pitchFamily="2" charset="0"/>
                        </a:rPr>
                        <a:t>David Attenborough (1926 - present) is a modern-day naturalist who studies living things.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002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0AB9C17-2ACD-77B1-914E-7B5885E17E03}"/>
              </a:ext>
            </a:extLst>
          </p:cNvPr>
          <p:cNvSpPr txBox="1"/>
          <p:nvPr/>
        </p:nvSpPr>
        <p:spPr>
          <a:xfrm>
            <a:off x="2599759" y="284269"/>
            <a:ext cx="72320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latin typeface="HfW precursive" panose="00000500000000000000" pitchFamily="2" charset="0"/>
              </a:rPr>
              <a:t>Russet - Autumn 2 - Science - Classification</a:t>
            </a:r>
          </a:p>
          <a:p>
            <a:endParaRPr lang="en-GB" dirty="0"/>
          </a:p>
        </p:txBody>
      </p:sp>
      <p:pic>
        <p:nvPicPr>
          <p:cNvPr id="2" name="Picture 1" descr="Linnaean system of classification - Evolution - Edexcel - GCSE Biology  (Single Science) Revision - Edexcel - BBC Bitesize">
            <a:extLst>
              <a:ext uri="{FF2B5EF4-FFF2-40B4-BE49-F238E27FC236}">
                <a16:creationId xmlns:a16="http://schemas.microsoft.com/office/drawing/2014/main" id="{506AB9E3-FCBB-C786-1E02-DA40E2CAE26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41" t="7859" r="42052"/>
          <a:stretch/>
        </p:blipFill>
        <p:spPr bwMode="auto">
          <a:xfrm>
            <a:off x="5104290" y="3092529"/>
            <a:ext cx="601895" cy="21064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31481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b46c5c-80e2-4be5-9e60-de1d68aa0433">
      <Terms xmlns="http://schemas.microsoft.com/office/infopath/2007/PartnerControls"/>
    </lcf76f155ced4ddcb4097134ff3c332f>
    <TaxCatchAll xmlns="44bd2697-4aa1-4906-bbc9-b3899b8e75e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43A3086B916147BE5ACD6D34F8F309" ma:contentTypeVersion="13" ma:contentTypeDescription="Create a new document." ma:contentTypeScope="" ma:versionID="0d61e956003e7e100641ffb9c8df92ff">
  <xsd:schema xmlns:xsd="http://www.w3.org/2001/XMLSchema" xmlns:xs="http://www.w3.org/2001/XMLSchema" xmlns:p="http://schemas.microsoft.com/office/2006/metadata/properties" xmlns:ns2="07b46c5c-80e2-4be5-9e60-de1d68aa0433" xmlns:ns3="44bd2697-4aa1-4906-bbc9-b3899b8e75e2" targetNamespace="http://schemas.microsoft.com/office/2006/metadata/properties" ma:root="true" ma:fieldsID="e2376478c242e9a3017264adda79858f" ns2:_="" ns3:_="">
    <xsd:import namespace="07b46c5c-80e2-4be5-9e60-de1d68aa0433"/>
    <xsd:import namespace="44bd2697-4aa1-4906-bbc9-b3899b8e75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b46c5c-80e2-4be5-9e60-de1d68aa04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b7a290a-c0e5-4ba1-8bb9-96594343ac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bd2697-4aa1-4906-bbc9-b3899b8e75e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f24ae47-8c55-4eaa-a4d3-b9a0407ff506}" ma:internalName="TaxCatchAll" ma:showField="CatchAllData" ma:web="44bd2697-4aa1-4906-bbc9-b3899b8e75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6D20D5-F170-418F-8FC9-68D0726D5F2A}">
  <ds:schemaRefs>
    <ds:schemaRef ds:uri="http://schemas.microsoft.com/office/2006/metadata/properties"/>
    <ds:schemaRef ds:uri="http://schemas.microsoft.com/office/infopath/2007/PartnerControls"/>
    <ds:schemaRef ds:uri="07b46c5c-80e2-4be5-9e60-de1d68aa0433"/>
    <ds:schemaRef ds:uri="44bd2697-4aa1-4906-bbc9-b3899b8e75e2"/>
  </ds:schemaRefs>
</ds:datastoreItem>
</file>

<file path=customXml/itemProps2.xml><?xml version="1.0" encoding="utf-8"?>
<ds:datastoreItem xmlns:ds="http://schemas.openxmlformats.org/officeDocument/2006/customXml" ds:itemID="{C5D6AC5D-4B56-46B5-B378-F62C2A93B8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b46c5c-80e2-4be5-9e60-de1d68aa0433"/>
    <ds:schemaRef ds:uri="44bd2697-4aa1-4906-bbc9-b3899b8e75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38A403B-45E6-435B-B906-362EB94D0DF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6270</TotalTime>
  <Words>286</Words>
  <Application>Microsoft Office PowerPoint</Application>
  <PresentationFormat>A4 Paper (210x297 mm)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HfW cursive</vt:lpstr>
      <vt:lpstr>HfW precursive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Webb</dc:creator>
  <cp:lastModifiedBy>Sarah Matthews - Lovington</cp:lastModifiedBy>
  <cp:revision>20</cp:revision>
  <dcterms:created xsi:type="dcterms:W3CDTF">2023-07-24T14:41:02Z</dcterms:created>
  <dcterms:modified xsi:type="dcterms:W3CDTF">2025-11-11T15:10:15Z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0x0101005743A3086B916147BE5ACD6D34F8F309</vt:lpwstr>
  </property>
</Properties>
</file>