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</p:sldIdLst>
  <p:sldSz cx="9906000" cy="6858000" type="A4"/>
  <p:notesSz cx="9144000" cy="6858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59E6887-702F-4A08-A9BD-8683D3A9B1E9}" v="54" dt="2025-11-11T15:36:56.11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96" d="100"/>
          <a:sy n="96" d="100"/>
        </p:scale>
        <p:origin x="86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rah Matthews - Lovington" userId="fba8b427-1640-4418-bc08-4a7b500b468d" providerId="ADAL" clId="{114DB6AA-1C79-4354-8DC9-BB679265516F}"/>
    <pc:docChg chg="undo custSel modSld">
      <pc:chgData name="Sarah Matthews - Lovington" userId="fba8b427-1640-4418-bc08-4a7b500b468d" providerId="ADAL" clId="{114DB6AA-1C79-4354-8DC9-BB679265516F}" dt="2025-11-11T15:37:49.874" v="1615" actId="20577"/>
      <pc:docMkLst>
        <pc:docMk/>
      </pc:docMkLst>
      <pc:sldChg chg="addSp delSp modSp mod">
        <pc:chgData name="Sarah Matthews - Lovington" userId="fba8b427-1640-4418-bc08-4a7b500b468d" providerId="ADAL" clId="{114DB6AA-1C79-4354-8DC9-BB679265516F}" dt="2025-11-11T15:37:49.874" v="1615" actId="20577"/>
        <pc:sldMkLst>
          <pc:docMk/>
          <pc:sldMk cId="3731481301" sldId="256"/>
        </pc:sldMkLst>
        <pc:spChg chg="mod">
          <ac:chgData name="Sarah Matthews - Lovington" userId="fba8b427-1640-4418-bc08-4a7b500b468d" providerId="ADAL" clId="{114DB6AA-1C79-4354-8DC9-BB679265516F}" dt="2025-11-03T19:02:39.767" v="1573" actId="1076"/>
          <ac:spMkLst>
            <pc:docMk/>
            <pc:sldMk cId="3731481301" sldId="256"/>
            <ac:spMk id="7" creationId="{30AB9C17-2ACD-77B1-914E-7B5885E17E03}"/>
          </ac:spMkLst>
        </pc:spChg>
        <pc:graphicFrameChg chg="add mod modGraphic">
          <ac:chgData name="Sarah Matthews - Lovington" userId="fba8b427-1640-4418-bc08-4a7b500b468d" providerId="ADAL" clId="{114DB6AA-1C79-4354-8DC9-BB679265516F}" dt="2025-11-03T19:00:08.785" v="1559" actId="113"/>
          <ac:graphicFrameMkLst>
            <pc:docMk/>
            <pc:sldMk cId="3731481301" sldId="256"/>
            <ac:graphicFrameMk id="2" creationId="{D3579341-F246-36ED-2450-7AD999A9F05D}"/>
          </ac:graphicFrameMkLst>
        </pc:graphicFrameChg>
        <pc:graphicFrameChg chg="mod modGraphic">
          <ac:chgData name="Sarah Matthews - Lovington" userId="fba8b427-1640-4418-bc08-4a7b500b468d" providerId="ADAL" clId="{114DB6AA-1C79-4354-8DC9-BB679265516F}" dt="2025-11-11T15:37:49.874" v="1615" actId="20577"/>
          <ac:graphicFrameMkLst>
            <pc:docMk/>
            <pc:sldMk cId="3731481301" sldId="256"/>
            <ac:graphicFrameMk id="4" creationId="{0225E797-C002-3644-B7E9-C8CB5878FAA4}"/>
          </ac:graphicFrameMkLst>
        </pc:graphicFrameChg>
        <pc:graphicFrameChg chg="mod modGraphic">
          <ac:chgData name="Sarah Matthews - Lovington" userId="fba8b427-1640-4418-bc08-4a7b500b468d" providerId="ADAL" clId="{114DB6AA-1C79-4354-8DC9-BB679265516F}" dt="2025-11-03T19:03:26.762" v="1583" actId="1035"/>
          <ac:graphicFrameMkLst>
            <pc:docMk/>
            <pc:sldMk cId="3731481301" sldId="256"/>
            <ac:graphicFrameMk id="6" creationId="{95A913BC-A15E-833E-6CCB-7BAB665AD169}"/>
          </ac:graphicFrameMkLst>
        </pc:graphicFrameChg>
        <pc:graphicFrameChg chg="mod modGraphic">
          <ac:chgData name="Sarah Matthews - Lovington" userId="fba8b427-1640-4418-bc08-4a7b500b468d" providerId="ADAL" clId="{114DB6AA-1C79-4354-8DC9-BB679265516F}" dt="2025-11-03T19:03:44.213" v="1589" actId="1035"/>
          <ac:graphicFrameMkLst>
            <pc:docMk/>
            <pc:sldMk cId="3731481301" sldId="256"/>
            <ac:graphicFrameMk id="10" creationId="{713550C5-B330-B2FD-67CF-779F02DD7F28}"/>
          </ac:graphicFrameMkLst>
        </pc:graphicFrameChg>
        <pc:picChg chg="mod">
          <ac:chgData name="Sarah Matthews - Lovington" userId="fba8b427-1640-4418-bc08-4a7b500b468d" providerId="ADAL" clId="{114DB6AA-1C79-4354-8DC9-BB679265516F}" dt="2025-11-03T19:02:35.249" v="1572" actId="14100"/>
          <ac:picMkLst>
            <pc:docMk/>
            <pc:sldMk cId="3731481301" sldId="256"/>
            <ac:picMk id="3" creationId="{BB9F501C-CE24-A38B-70F4-B1DC167BFFD3}"/>
          </ac:picMkLst>
        </pc:picChg>
        <pc:picChg chg="add mod">
          <ac:chgData name="Sarah Matthews - Lovington" userId="fba8b427-1640-4418-bc08-4a7b500b468d" providerId="ADAL" clId="{114DB6AA-1C79-4354-8DC9-BB679265516F}" dt="2025-11-03T19:02:08.160" v="1567" actId="1076"/>
          <ac:picMkLst>
            <pc:docMk/>
            <pc:sldMk cId="3731481301" sldId="256"/>
            <ac:picMk id="9" creationId="{370C4931-5E46-7760-3BCF-BB36875CF162}"/>
          </ac:picMkLst>
        </pc:picChg>
        <pc:picChg chg="add mod">
          <ac:chgData name="Sarah Matthews - Lovington" userId="fba8b427-1640-4418-bc08-4a7b500b468d" providerId="ADAL" clId="{114DB6AA-1C79-4354-8DC9-BB679265516F}" dt="2025-11-03T19:00:57.059" v="1560" actId="1076"/>
          <ac:picMkLst>
            <pc:docMk/>
            <pc:sldMk cId="3731481301" sldId="256"/>
            <ac:picMk id="1026" creationId="{275313A1-32AC-405B-64F6-099261A68C18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03F0E-D05C-4430-9797-C1F82F8EFB8C}" type="datetimeFigureOut">
              <a:rPr lang="en-GB" smtClean="0"/>
              <a:t>11/11/2025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3577A-F6A7-4E4B-BEA3-9174CBACAA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84147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03F0E-D05C-4430-9797-C1F82F8EFB8C}" type="datetimeFigureOut">
              <a:rPr lang="en-GB" smtClean="0"/>
              <a:t>11/11/2025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3577A-F6A7-4E4B-BEA3-9174CBACAA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72938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03F0E-D05C-4430-9797-C1F82F8EFB8C}" type="datetimeFigureOut">
              <a:rPr lang="en-GB" smtClean="0"/>
              <a:t>11/11/2025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3577A-F6A7-4E4B-BEA3-9174CBACAA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73962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03F0E-D05C-4430-9797-C1F82F8EFB8C}" type="datetimeFigureOut">
              <a:rPr lang="en-GB" smtClean="0"/>
              <a:t>11/11/2025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3577A-F6A7-4E4B-BEA3-9174CBACAA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53449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03F0E-D05C-4430-9797-C1F82F8EFB8C}" type="datetimeFigureOut">
              <a:rPr lang="en-GB" smtClean="0"/>
              <a:t>11/11/2025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3577A-F6A7-4E4B-BEA3-9174CBACAA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62971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03F0E-D05C-4430-9797-C1F82F8EFB8C}" type="datetimeFigureOut">
              <a:rPr lang="en-GB" smtClean="0"/>
              <a:t>11/11/2025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3577A-F6A7-4E4B-BEA3-9174CBACAA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41135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03F0E-D05C-4430-9797-C1F82F8EFB8C}" type="datetimeFigureOut">
              <a:rPr lang="en-GB" smtClean="0"/>
              <a:t>11/11/2025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3577A-F6A7-4E4B-BEA3-9174CBACAA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87684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03F0E-D05C-4430-9797-C1F82F8EFB8C}" type="datetimeFigureOut">
              <a:rPr lang="en-GB" smtClean="0"/>
              <a:t>11/11/2025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3577A-F6A7-4E4B-BEA3-9174CBACAA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3170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03F0E-D05C-4430-9797-C1F82F8EFB8C}" type="datetimeFigureOut">
              <a:rPr lang="en-GB" smtClean="0"/>
              <a:t>11/11/2025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3577A-F6A7-4E4B-BEA3-9174CBACAA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74479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03F0E-D05C-4430-9797-C1F82F8EFB8C}" type="datetimeFigureOut">
              <a:rPr lang="en-GB" smtClean="0"/>
              <a:t>11/11/2025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3577A-F6A7-4E4B-BEA3-9174CBACAA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50417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03F0E-D05C-4430-9797-C1F82F8EFB8C}" type="datetimeFigureOut">
              <a:rPr lang="en-GB" smtClean="0"/>
              <a:t>11/11/2025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3577A-F6A7-4E4B-BEA3-9174CBACAA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55761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703F0E-D05C-4430-9797-C1F82F8EFB8C}" type="datetimeFigureOut">
              <a:rPr lang="en-GB" smtClean="0"/>
              <a:t>11/11/2025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73577A-F6A7-4E4B-BEA3-9174CBACAA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97615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95A913BC-A15E-833E-6CCB-7BAB665AD1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3725606"/>
              </p:ext>
            </p:extLst>
          </p:nvPr>
        </p:nvGraphicFramePr>
        <p:xfrm>
          <a:off x="5802665" y="77939"/>
          <a:ext cx="4103335" cy="6705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07735">
                  <a:extLst>
                    <a:ext uri="{9D8B030D-6E8A-4147-A177-3AD203B41FA5}">
                      <a16:colId xmlns:a16="http://schemas.microsoft.com/office/drawing/2014/main" val="4253431690"/>
                    </a:ext>
                  </a:extLst>
                </a:gridCol>
                <a:gridCol w="2895600">
                  <a:extLst>
                    <a:ext uri="{9D8B030D-6E8A-4147-A177-3AD203B41FA5}">
                      <a16:colId xmlns:a16="http://schemas.microsoft.com/office/drawing/2014/main" val="1377752539"/>
                    </a:ext>
                  </a:extLst>
                </a:gridCol>
              </a:tblGrid>
              <a:tr h="238670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HfW precursive" panose="00000500000000000000" pitchFamily="2" charset="0"/>
                        </a:rPr>
                        <a:t>Key Vocabulary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47195211"/>
                  </a:ext>
                </a:extLst>
              </a:tr>
              <a:tr h="230620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GB" sz="1000" b="1" i="0" u="none" strike="noStrike" noProof="0" dirty="0">
                          <a:solidFill>
                            <a:srgbClr val="000000"/>
                          </a:solidFill>
                          <a:latin typeface="HfW cursive" panose="00000500000000000000" pitchFamily="2" charset="0"/>
                        </a:rPr>
                        <a:t>Nutrition </a:t>
                      </a:r>
                      <a:endParaRPr lang="en-US" sz="1000" b="1" dirty="0">
                        <a:latin typeface="HfW cursive" panose="000005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000" b="0" i="0" u="none" strike="noStrike" kern="1200" baseline="0" dirty="0">
                          <a:solidFill>
                            <a:schemeClr val="dk1"/>
                          </a:solidFill>
                          <a:latin typeface="HfW cursive" panose="00000500000000000000" pitchFamily="2" charset="0"/>
                          <a:ea typeface="+mn-ea"/>
                          <a:cs typeface="+mn-cs"/>
                        </a:rPr>
                        <a:t>The process of taking in and using food for growth and energy.</a:t>
                      </a:r>
                      <a:endParaRPr lang="en-US" sz="1000" dirty="0">
                        <a:latin typeface="HfW cursive" panose="000005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2486863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GB" sz="1000" b="1" i="0" u="none" strike="noStrike" noProof="0" dirty="0">
                          <a:solidFill>
                            <a:srgbClr val="000000"/>
                          </a:solidFill>
                          <a:latin typeface="HfW cursive" panose="00000500000000000000" pitchFamily="2" charset="0"/>
                        </a:rPr>
                        <a:t>Nutrients</a:t>
                      </a:r>
                      <a:endParaRPr lang="en-US" sz="1000" b="1" dirty="0">
                        <a:latin typeface="HfW cursive" panose="000005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000" b="0" i="0" u="none" strike="noStrike" kern="1200" baseline="0" dirty="0">
                          <a:solidFill>
                            <a:schemeClr val="dk1"/>
                          </a:solidFill>
                          <a:latin typeface="HfW cursive" panose="00000500000000000000" pitchFamily="2" charset="0"/>
                          <a:ea typeface="+mn-ea"/>
                          <a:cs typeface="+mn-cs"/>
                        </a:rPr>
                        <a:t>Substances in food that help us stay healthy (e.g. protein, carbohydrates, vitamins).</a:t>
                      </a:r>
                      <a:endParaRPr lang="en-GB" sz="1000" b="0" i="0" u="none" strike="noStrike" noProof="0" dirty="0">
                        <a:solidFill>
                          <a:srgbClr val="474747"/>
                        </a:solidFill>
                        <a:latin typeface="HfW cursive" panose="000005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49243012"/>
                  </a:ext>
                </a:extLst>
              </a:tr>
              <a:tr h="230620">
                <a:tc>
                  <a:txBody>
                    <a:bodyPr/>
                    <a:lstStyle/>
                    <a:p>
                      <a:pPr algn="l"/>
                      <a:r>
                        <a:rPr lang="en-GB" sz="1000" b="1" dirty="0">
                          <a:latin typeface="HfW cursive" panose="00000500000000000000" pitchFamily="2" charset="0"/>
                        </a:rPr>
                        <a:t>Skeleton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000" b="0" i="0" u="none" strike="noStrike" kern="1200" baseline="0" dirty="0">
                          <a:solidFill>
                            <a:schemeClr val="dk1"/>
                          </a:solidFill>
                          <a:latin typeface="HfW cursive" panose="00000500000000000000" pitchFamily="2" charset="0"/>
                          <a:ea typeface="+mn-ea"/>
                          <a:cs typeface="+mn-cs"/>
                        </a:rPr>
                        <a:t>The framework of bones that supports and protects the body.</a:t>
                      </a:r>
                      <a:endParaRPr lang="en-US" sz="1000" dirty="0">
                        <a:latin typeface="HfW cursive" panose="000005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17622625"/>
                  </a:ext>
                </a:extLst>
              </a:tr>
              <a:tr h="230620">
                <a:tc>
                  <a:txBody>
                    <a:bodyPr/>
                    <a:lstStyle/>
                    <a:p>
                      <a:pPr algn="l"/>
                      <a:r>
                        <a:rPr lang="en-GB" sz="1000" b="1" dirty="0">
                          <a:latin typeface="HfW cursive" panose="00000500000000000000" pitchFamily="2" charset="0"/>
                        </a:rPr>
                        <a:t>Endoskeleton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000" dirty="0">
                          <a:latin typeface="HfW cursive" panose="00000500000000000000" pitchFamily="2" charset="0"/>
                        </a:rPr>
                        <a:t>An endoskeleton is a skeleton inside the body that protects organs and helps an animal to stand, move and stay upright using joints.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31498672"/>
                  </a:ext>
                </a:extLst>
              </a:tr>
              <a:tr h="230620">
                <a:tc>
                  <a:txBody>
                    <a:bodyPr/>
                    <a:lstStyle/>
                    <a:p>
                      <a:pPr algn="l"/>
                      <a:r>
                        <a:rPr lang="en-GB" sz="1000" b="1" dirty="0">
                          <a:latin typeface="HfW cursive" panose="00000500000000000000" pitchFamily="2" charset="0"/>
                        </a:rPr>
                        <a:t>Exoskeleton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000" dirty="0">
                          <a:latin typeface="HfW cursive" panose="00000500000000000000" pitchFamily="2" charset="0"/>
                        </a:rPr>
                        <a:t>An exoskeleton is a hard shell that some living things have on the outside of their bodies to protect them and give them structure.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20053980"/>
                  </a:ext>
                </a:extLst>
              </a:tr>
              <a:tr h="230620">
                <a:tc>
                  <a:txBody>
                    <a:bodyPr/>
                    <a:lstStyle/>
                    <a:p>
                      <a:pPr algn="l"/>
                      <a:r>
                        <a:rPr lang="en-GB" sz="1000" b="1" dirty="0">
                          <a:latin typeface="HfW cursive" panose="00000500000000000000" pitchFamily="2" charset="0"/>
                        </a:rPr>
                        <a:t>Hydrostatic skeleton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000" dirty="0">
                          <a:latin typeface="HfW cursive" panose="00000500000000000000" pitchFamily="2" charset="0"/>
                        </a:rPr>
                        <a:t>A hydrostatic skeleton is a body structure supported by fluid inside a soft body. It helps an animal keep its shape and move.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3908551"/>
                  </a:ext>
                </a:extLst>
              </a:tr>
              <a:tr h="230620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GB" sz="1000" b="1" i="0" u="none" strike="noStrike" noProof="0" dirty="0">
                          <a:solidFill>
                            <a:srgbClr val="000000"/>
                          </a:solidFill>
                          <a:latin typeface="HfW cursive" panose="00000500000000000000" pitchFamily="2" charset="0"/>
                        </a:rPr>
                        <a:t>Bones</a:t>
                      </a:r>
                      <a:endParaRPr lang="en-US" sz="1000" b="1" dirty="0">
                        <a:latin typeface="HfW cursive" panose="000005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000" b="0" i="0" u="none" strike="noStrike" kern="1200" baseline="0" dirty="0">
                          <a:solidFill>
                            <a:schemeClr val="dk1"/>
                          </a:solidFill>
                          <a:latin typeface="HfW cursive" panose="00000500000000000000" pitchFamily="2" charset="0"/>
                          <a:ea typeface="+mn-ea"/>
                          <a:cs typeface="+mn-cs"/>
                        </a:rPr>
                        <a:t>Hard parts of the skeleton that give our body shape and structure.</a:t>
                      </a:r>
                      <a:endParaRPr lang="en-US" sz="1000" dirty="0">
                        <a:latin typeface="HfW cursive" panose="000005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77444571"/>
                  </a:ext>
                </a:extLst>
              </a:tr>
              <a:tr h="230620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GB" sz="1000" b="1" i="0" u="none" strike="noStrike" noProof="0" dirty="0">
                          <a:solidFill>
                            <a:srgbClr val="000000"/>
                          </a:solidFill>
                          <a:latin typeface="HfW cursive" panose="00000500000000000000" pitchFamily="2" charset="0"/>
                        </a:rPr>
                        <a:t>Muscles</a:t>
                      </a:r>
                      <a:endParaRPr lang="en-US" sz="1000" b="1" dirty="0">
                        <a:latin typeface="HfW cursive" panose="000005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00" b="0" i="0" u="none" strike="noStrike" kern="1200" baseline="0" dirty="0">
                          <a:solidFill>
                            <a:schemeClr val="dk1"/>
                          </a:solidFill>
                          <a:latin typeface="HfW cursive" panose="00000500000000000000" pitchFamily="2" charset="0"/>
                          <a:ea typeface="+mn-ea"/>
                          <a:cs typeface="+mn-cs"/>
                        </a:rPr>
                        <a:t>Soft tissues that work with bones to help the body move.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67011732"/>
                  </a:ext>
                </a:extLst>
              </a:tr>
              <a:tr h="230620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GB" sz="1000" b="1" i="0" u="none" strike="noStrike" noProof="0" dirty="0">
                          <a:solidFill>
                            <a:srgbClr val="000000"/>
                          </a:solidFill>
                          <a:latin typeface="HfW cursive" panose="00000500000000000000" pitchFamily="2" charset="0"/>
                        </a:rPr>
                        <a:t>Joints</a:t>
                      </a:r>
                      <a:endParaRPr lang="en-US" sz="1000" b="1" dirty="0">
                        <a:latin typeface="HfW cursive" panose="000005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i="0" u="none" strike="noStrike" kern="1200" baseline="0" dirty="0">
                          <a:solidFill>
                            <a:schemeClr val="dk1"/>
                          </a:solidFill>
                          <a:latin typeface="HfW cursive" panose="00000500000000000000" pitchFamily="2" charset="0"/>
                          <a:ea typeface="+mn-ea"/>
                          <a:cs typeface="+mn-cs"/>
                        </a:rPr>
                        <a:t>Places where two bones meet, allowing movement.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8859416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GB" sz="1000" b="1" i="0" u="none" strike="noStrike" noProof="0" dirty="0">
                          <a:solidFill>
                            <a:srgbClr val="000000"/>
                          </a:solidFill>
                          <a:latin typeface="HfW cursive" panose="00000500000000000000" pitchFamily="2" charset="0"/>
                        </a:rPr>
                        <a:t>Support</a:t>
                      </a:r>
                      <a:endParaRPr lang="en-US" sz="1000" b="1" dirty="0">
                        <a:latin typeface="HfW cursive" panose="000005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i="0" u="none" strike="noStrike" kern="1200" baseline="0" dirty="0">
                          <a:solidFill>
                            <a:schemeClr val="dk1"/>
                          </a:solidFill>
                          <a:latin typeface="HfW cursive" panose="00000500000000000000" pitchFamily="2" charset="0"/>
                          <a:ea typeface="+mn-ea"/>
                          <a:cs typeface="+mn-cs"/>
                        </a:rPr>
                        <a:t>The skeleton holds the body up and gives it shape.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33751119"/>
                  </a:ext>
                </a:extLst>
              </a:tr>
              <a:tr h="230620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GB" sz="1000" b="1" i="0" u="none" strike="noStrike" noProof="0" dirty="0">
                          <a:solidFill>
                            <a:srgbClr val="000000"/>
                          </a:solidFill>
                          <a:latin typeface="HfW cursive" panose="00000500000000000000" pitchFamily="2" charset="0"/>
                        </a:rPr>
                        <a:t>Protection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000" b="0" i="0" u="none" strike="noStrike" kern="1200" baseline="0" dirty="0">
                          <a:solidFill>
                            <a:schemeClr val="dk1"/>
                          </a:solidFill>
                          <a:latin typeface="HfW cursive" panose="00000500000000000000" pitchFamily="2" charset="0"/>
                          <a:ea typeface="+mn-ea"/>
                          <a:cs typeface="+mn-cs"/>
                        </a:rPr>
                        <a:t>The skeleton protects important organs (e.g. the skull protects the brain).</a:t>
                      </a:r>
                      <a:endParaRPr lang="en-GB" sz="1000" b="0" i="0" u="none" strike="noStrike" baseline="0" noProof="0" dirty="0">
                        <a:solidFill>
                          <a:srgbClr val="000000"/>
                        </a:solidFill>
                        <a:latin typeface="HfW cursive" panose="000005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6733696"/>
                  </a:ext>
                </a:extLst>
              </a:tr>
              <a:tr h="230620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GB" sz="1000" b="1" i="0" u="none" strike="noStrike" noProof="0" dirty="0">
                          <a:solidFill>
                            <a:srgbClr val="000000"/>
                          </a:solidFill>
                          <a:latin typeface="HfW cursive" panose="00000500000000000000" pitchFamily="2" charset="0"/>
                        </a:rPr>
                        <a:t>Movement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i="0" u="none" strike="noStrike" kern="1200" baseline="0" dirty="0">
                          <a:solidFill>
                            <a:schemeClr val="dk1"/>
                          </a:solidFill>
                          <a:latin typeface="HfW cursive" panose="00000500000000000000" pitchFamily="2" charset="0"/>
                          <a:ea typeface="+mn-ea"/>
                          <a:cs typeface="+mn-cs"/>
                        </a:rPr>
                        <a:t>Muscles pull on bones to help us move.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98289976"/>
                  </a:ext>
                </a:extLst>
              </a:tr>
              <a:tr h="230620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GB" sz="1000" b="1" i="0" u="none" strike="noStrike" noProof="0" dirty="0">
                          <a:solidFill>
                            <a:srgbClr val="000000"/>
                          </a:solidFill>
                          <a:latin typeface="HfW cursive" panose="00000500000000000000" pitchFamily="2" charset="0"/>
                        </a:rPr>
                        <a:t>Vertebrate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00" b="0" i="0" u="none" strike="noStrike" kern="1200" baseline="0" dirty="0">
                          <a:solidFill>
                            <a:schemeClr val="dk1"/>
                          </a:solidFill>
                          <a:latin typeface="HfW cursive" panose="00000500000000000000" pitchFamily="2" charset="0"/>
                          <a:ea typeface="+mn-ea"/>
                          <a:cs typeface="+mn-cs"/>
                        </a:rPr>
                        <a:t>An animal with a backbone (e.g. humans, birds, fish).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491595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GB" sz="1000" b="1" i="0" u="none" strike="noStrike" noProof="0" dirty="0">
                          <a:solidFill>
                            <a:srgbClr val="000000"/>
                          </a:solidFill>
                          <a:latin typeface="HfW cursive" panose="00000500000000000000" pitchFamily="2" charset="0"/>
                        </a:rPr>
                        <a:t>Invertebrate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000" b="0" i="0" u="none" strike="noStrike" kern="1200" baseline="0" dirty="0">
                          <a:solidFill>
                            <a:schemeClr val="dk1"/>
                          </a:solidFill>
                          <a:latin typeface="HfW cursive" panose="00000500000000000000" pitchFamily="2" charset="0"/>
                          <a:ea typeface="+mn-ea"/>
                          <a:cs typeface="+mn-cs"/>
                        </a:rPr>
                        <a:t>An animal without a backbone (e.g. worm, snail, insect).</a:t>
                      </a:r>
                      <a:endParaRPr lang="en-GB" sz="1000" b="0" i="0" u="none" strike="noStrike" baseline="0" noProof="0" dirty="0">
                        <a:solidFill>
                          <a:srgbClr val="000000"/>
                        </a:solidFill>
                        <a:latin typeface="HfW cursive" panose="000005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8099741"/>
                  </a:ext>
                </a:extLst>
              </a:tr>
            </a:tbl>
          </a:graphicData>
        </a:graphic>
      </p:graphicFrame>
      <p:graphicFrame>
        <p:nvGraphicFramePr>
          <p:cNvPr id="10" name="Table 10">
            <a:extLst>
              <a:ext uri="{FF2B5EF4-FFF2-40B4-BE49-F238E27FC236}">
                <a16:creationId xmlns:a16="http://schemas.microsoft.com/office/drawing/2014/main" id="{713550C5-B330-B2FD-67CF-779F02DD7F2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3536761"/>
              </p:ext>
            </p:extLst>
          </p:nvPr>
        </p:nvGraphicFramePr>
        <p:xfrm>
          <a:off x="74214" y="946469"/>
          <a:ext cx="5654237" cy="1741627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5654237">
                  <a:extLst>
                    <a:ext uri="{9D8B030D-6E8A-4147-A177-3AD203B41FA5}">
                      <a16:colId xmlns:a16="http://schemas.microsoft.com/office/drawing/2014/main" val="2367346493"/>
                    </a:ext>
                  </a:extLst>
                </a:gridCol>
              </a:tblGrid>
              <a:tr h="208125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HfW cursive" panose="00000500000000000000" pitchFamily="2" charset="0"/>
                        </a:rPr>
                        <a:t>Key Information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86836488"/>
                  </a:ext>
                </a:extLst>
              </a:tr>
              <a:tr h="1467307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i="0" u="none" strike="noStrike" kern="1200" baseline="0" dirty="0">
                          <a:solidFill>
                            <a:schemeClr val="dk1"/>
                          </a:solidFill>
                          <a:latin typeface="HfW cursive" panose="00000500000000000000" pitchFamily="2" charset="0"/>
                          <a:ea typeface="+mn-ea"/>
                          <a:cs typeface="+mn-cs"/>
                        </a:rPr>
                        <a:t>Animals, including humans, need the right types and amounts of nutrition.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i="0" u="none" strike="noStrike" kern="1200" baseline="0" dirty="0">
                          <a:solidFill>
                            <a:schemeClr val="dk1"/>
                          </a:solidFill>
                          <a:latin typeface="HfW cursive" panose="00000500000000000000" pitchFamily="2" charset="0"/>
                          <a:ea typeface="+mn-ea"/>
                          <a:cs typeface="+mn-cs"/>
                        </a:rPr>
                        <a:t>Animals cannot make their own food - they get nutrition from what they eat.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i="0" u="none" strike="noStrike" kern="1200" baseline="0" dirty="0">
                          <a:solidFill>
                            <a:schemeClr val="dk1"/>
                          </a:solidFill>
                          <a:latin typeface="HfW cursive" panose="00000500000000000000" pitchFamily="2" charset="0"/>
                          <a:ea typeface="+mn-ea"/>
                          <a:cs typeface="+mn-cs"/>
                        </a:rPr>
                        <a:t>Humans and some other animals have skeletons and muscles for support, protection and </a:t>
                      </a:r>
                      <a:r>
                        <a:rPr lang="en-GB" sz="1400" b="0" i="0" u="none" strike="noStrike" kern="1200" baseline="0" dirty="0">
                          <a:solidFill>
                            <a:schemeClr val="dk1"/>
                          </a:solidFill>
                          <a:latin typeface="HfW cursive" panose="00000500000000000000" pitchFamily="2" charset="0"/>
                          <a:ea typeface="+mn-ea"/>
                          <a:cs typeface="+mn-cs"/>
                        </a:rPr>
                        <a:t>movement.</a:t>
                      </a:r>
                      <a:endParaRPr lang="en-GB" sz="1400" dirty="0">
                        <a:latin typeface="HfW cursive" panose="00000500000000000000" pitchFamily="2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100223"/>
                  </a:ext>
                </a:extLst>
              </a:tr>
            </a:tbl>
          </a:graphicData>
        </a:graphic>
      </p:graphicFrame>
      <p:pic>
        <p:nvPicPr>
          <p:cNvPr id="3" name="Image" descr="Image">
            <a:extLst>
              <a:ext uri="{FF2B5EF4-FFF2-40B4-BE49-F238E27FC236}">
                <a16:creationId xmlns:a16="http://schemas.microsoft.com/office/drawing/2014/main" id="{BB9F501C-CE24-A38B-70F4-B1DC167BFFD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-638" r="19800"/>
          <a:stretch/>
        </p:blipFill>
        <p:spPr>
          <a:xfrm>
            <a:off x="137384" y="284269"/>
            <a:ext cx="1910151" cy="430765"/>
          </a:xfrm>
          <a:prstGeom prst="rect">
            <a:avLst/>
          </a:prstGeom>
          <a:ln w="12700">
            <a:miter lim="400000"/>
          </a:ln>
        </p:spPr>
      </p:pic>
      <p:graphicFrame>
        <p:nvGraphicFramePr>
          <p:cNvPr id="4" name="Table 10">
            <a:extLst>
              <a:ext uri="{FF2B5EF4-FFF2-40B4-BE49-F238E27FC236}">
                <a16:creationId xmlns:a16="http://schemas.microsoft.com/office/drawing/2014/main" id="{0225E797-C002-3644-B7E9-C8CB5878FAA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4886287"/>
              </p:ext>
            </p:extLst>
          </p:nvPr>
        </p:nvGraphicFramePr>
        <p:xfrm>
          <a:off x="164754" y="5295302"/>
          <a:ext cx="5563697" cy="128016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563697">
                  <a:extLst>
                    <a:ext uri="{9D8B030D-6E8A-4147-A177-3AD203B41FA5}">
                      <a16:colId xmlns:a16="http://schemas.microsoft.com/office/drawing/2014/main" val="236734649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HfW cursive" panose="00000500000000000000" pitchFamily="2" charset="0"/>
                        </a:rPr>
                        <a:t>Key Scientists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86836488"/>
                  </a:ext>
                </a:extLst>
              </a:tr>
              <a:tr h="684799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200" dirty="0">
                          <a:latin typeface="HfW cursive" panose="00000500000000000000" pitchFamily="2" charset="0"/>
                        </a:rPr>
                        <a:t>Jane Goodall (1934 - 2025) was a British scientist who has studied chimpanzees for many years. She is considered to be the world expert on chimpanzee </a:t>
                      </a:r>
                      <a:r>
                        <a:rPr lang="en-US" sz="1200" dirty="0" err="1">
                          <a:latin typeface="HfW cursive" panose="00000500000000000000" pitchFamily="2" charset="0"/>
                        </a:rPr>
                        <a:t>behaviour</a:t>
                      </a:r>
                      <a:r>
                        <a:rPr lang="en-US" sz="1200" dirty="0">
                          <a:latin typeface="HfW cursive" panose="00000500000000000000" pitchFamily="2" charset="0"/>
                        </a:rPr>
                        <a:t>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latin typeface="HfW cursive" panose="00000500000000000000" pitchFamily="2" charset="0"/>
                        </a:rPr>
                        <a:t>David Attenborough (1926 - present) is a modern-day naturalist who studies living things.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1100223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30AB9C17-2ACD-77B1-914E-7B5885E17E03}"/>
              </a:ext>
            </a:extLst>
          </p:cNvPr>
          <p:cNvSpPr txBox="1"/>
          <p:nvPr/>
        </p:nvSpPr>
        <p:spPr>
          <a:xfrm>
            <a:off x="246244" y="50170"/>
            <a:ext cx="741970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b="1" dirty="0">
                <a:latin typeface="HfW precursive" panose="00000500000000000000" pitchFamily="2" charset="0"/>
              </a:rPr>
              <a:t>Bramley - Autumn 2 - Science </a:t>
            </a:r>
          </a:p>
          <a:p>
            <a:pPr algn="ctr">
              <a:lnSpc>
                <a:spcPct val="150000"/>
              </a:lnSpc>
            </a:pPr>
            <a:r>
              <a:rPr lang="en-GB" b="1" dirty="0">
                <a:latin typeface="HfW precursive" panose="00000500000000000000" pitchFamily="2" charset="0"/>
              </a:rPr>
              <a:t>Animals (including humans)</a:t>
            </a:r>
          </a:p>
          <a:p>
            <a:endParaRPr lang="en-GB" dirty="0"/>
          </a:p>
        </p:txBody>
      </p:sp>
      <p:pic>
        <p:nvPicPr>
          <p:cNvPr id="1026" name="Picture 2" descr="School Meals and Birthdays - Pakeman Primary School">
            <a:extLst>
              <a:ext uri="{FF2B5EF4-FFF2-40B4-BE49-F238E27FC236}">
                <a16:creationId xmlns:a16="http://schemas.microsoft.com/office/drawing/2014/main" id="{275313A1-32AC-405B-64F6-099261A68C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14" y="2699814"/>
            <a:ext cx="2515683" cy="1741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D3579341-F246-36ED-2450-7AD999A9F05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786621"/>
              </p:ext>
            </p:extLst>
          </p:nvPr>
        </p:nvGraphicFramePr>
        <p:xfrm>
          <a:off x="2652944" y="2699814"/>
          <a:ext cx="3025220" cy="247497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358810">
                  <a:extLst>
                    <a:ext uri="{9D8B030D-6E8A-4147-A177-3AD203B41FA5}">
                      <a16:colId xmlns:a16="http://schemas.microsoft.com/office/drawing/2014/main" val="1208830416"/>
                    </a:ext>
                  </a:extLst>
                </a:gridCol>
                <a:gridCol w="1666410">
                  <a:extLst>
                    <a:ext uri="{9D8B030D-6E8A-4147-A177-3AD203B41FA5}">
                      <a16:colId xmlns:a16="http://schemas.microsoft.com/office/drawing/2014/main" val="3847356670"/>
                    </a:ext>
                  </a:extLst>
                </a:gridCol>
              </a:tblGrid>
              <a:tr h="292608">
                <a:tc gridSpan="2"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latin typeface="HfW cursive" panose="00000500000000000000" pitchFamily="2" charset="0"/>
                        </a:rPr>
                        <a:t>A Balanced Diet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1073929"/>
                  </a:ext>
                </a:extLst>
              </a:tr>
              <a:tr h="292608"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HfW cursive" panose="00000500000000000000" pitchFamily="2" charset="0"/>
                        </a:rPr>
                        <a:t>Carbohydrates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HfW cursive" panose="00000500000000000000" pitchFamily="2" charset="0"/>
                        </a:rPr>
                        <a:t>Give us energy. 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97253982"/>
                  </a:ext>
                </a:extLst>
              </a:tr>
              <a:tr h="292608"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HfW cursive" panose="00000500000000000000" pitchFamily="2" charset="0"/>
                        </a:rPr>
                        <a:t>Protein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HfW cursive" panose="00000500000000000000" pitchFamily="2" charset="0"/>
                        </a:rPr>
                        <a:t>Helps the body to grow, repair itself and build strong muscles..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78721680"/>
                  </a:ext>
                </a:extLst>
              </a:tr>
              <a:tr h="292608"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HfW cursive" panose="00000500000000000000" pitchFamily="2" charset="0"/>
                        </a:rPr>
                        <a:t>Minerals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HfW cursive" panose="00000500000000000000" pitchFamily="2" charset="0"/>
                        </a:rPr>
                        <a:t>Help us to grow and stay healthy.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20974622"/>
                  </a:ext>
                </a:extLst>
              </a:tr>
              <a:tr h="292608"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HfW cursive" panose="00000500000000000000" pitchFamily="2" charset="0"/>
                        </a:rPr>
                        <a:t>Vitamins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HfW cursive" panose="00000500000000000000" pitchFamily="2" charset="0"/>
                        </a:rPr>
                        <a:t>Help with growth and development.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1346287"/>
                  </a:ext>
                </a:extLst>
              </a:tr>
              <a:tr h="292608"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HfW cursive" panose="00000500000000000000" pitchFamily="2" charset="0"/>
                        </a:rPr>
                        <a:t>Fats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HfW cursive" panose="00000500000000000000" pitchFamily="2" charset="0"/>
                        </a:rPr>
                        <a:t>Provide energy and help the body to absorb some vitamins.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15173048"/>
                  </a:ext>
                </a:extLst>
              </a:tr>
            </a:tbl>
          </a:graphicData>
        </a:graphic>
      </p:graphicFrame>
      <p:pic>
        <p:nvPicPr>
          <p:cNvPr id="9" name="Picture 8">
            <a:extLst>
              <a:ext uri="{FF2B5EF4-FFF2-40B4-BE49-F238E27FC236}">
                <a16:creationId xmlns:a16="http://schemas.microsoft.com/office/drawing/2014/main" id="{370C4931-5E46-7760-3BCF-BB36875CF16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6574" y="4483712"/>
            <a:ext cx="1430961" cy="811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14813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743A3086B916147BE5ACD6D34F8F309" ma:contentTypeVersion="13" ma:contentTypeDescription="Create a new document." ma:contentTypeScope="" ma:versionID="0d61e956003e7e100641ffb9c8df92ff">
  <xsd:schema xmlns:xsd="http://www.w3.org/2001/XMLSchema" xmlns:xs="http://www.w3.org/2001/XMLSchema" xmlns:p="http://schemas.microsoft.com/office/2006/metadata/properties" xmlns:ns2="07b46c5c-80e2-4be5-9e60-de1d68aa0433" xmlns:ns3="44bd2697-4aa1-4906-bbc9-b3899b8e75e2" targetNamespace="http://schemas.microsoft.com/office/2006/metadata/properties" ma:root="true" ma:fieldsID="e2376478c242e9a3017264adda79858f" ns2:_="" ns3:_="">
    <xsd:import namespace="07b46c5c-80e2-4be5-9e60-de1d68aa0433"/>
    <xsd:import namespace="44bd2697-4aa1-4906-bbc9-b3899b8e75e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7b46c5c-80e2-4be5-9e60-de1d68aa043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9b7a290a-c0e5-4ba1-8bb9-96594343ac7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4bd2697-4aa1-4906-bbc9-b3899b8e75e2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5f24ae47-8c55-4eaa-a4d3-b9a0407ff506}" ma:internalName="TaxCatchAll" ma:showField="CatchAllData" ma:web="44bd2697-4aa1-4906-bbc9-b3899b8e75e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07b46c5c-80e2-4be5-9e60-de1d68aa0433">
      <Terms xmlns="http://schemas.microsoft.com/office/infopath/2007/PartnerControls"/>
    </lcf76f155ced4ddcb4097134ff3c332f>
    <TaxCatchAll xmlns="44bd2697-4aa1-4906-bbc9-b3899b8e75e2" xsi:nil="true"/>
  </documentManagement>
</p:properties>
</file>

<file path=customXml/itemProps1.xml><?xml version="1.0" encoding="utf-8"?>
<ds:datastoreItem xmlns:ds="http://schemas.openxmlformats.org/officeDocument/2006/customXml" ds:itemID="{538A403B-45E6-435B-B906-362EB94D0DF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5D6AC5D-4B56-46B5-B378-F62C2A93B8D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7b46c5c-80e2-4be5-9e60-de1d68aa0433"/>
    <ds:schemaRef ds:uri="44bd2697-4aa1-4906-bbc9-b3899b8e75e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E6D20D5-F170-418F-8FC9-68D0726D5F2A}">
  <ds:schemaRefs>
    <ds:schemaRef ds:uri="http://purl.org/dc/dcmitype/"/>
    <ds:schemaRef ds:uri="http://schemas.microsoft.com/office/2006/documentManagement/types"/>
    <ds:schemaRef ds:uri="http://schemas.microsoft.com/office/2006/metadata/properties"/>
    <ds:schemaRef ds:uri="http://purl.org/dc/elements/1.1/"/>
    <ds:schemaRef ds:uri="44bd2697-4aa1-4906-bbc9-b3899b8e75e2"/>
    <ds:schemaRef ds:uri="http://schemas.openxmlformats.org/package/2006/metadata/core-properties"/>
    <ds:schemaRef ds:uri="http://schemas.microsoft.com/office/infopath/2007/PartnerControls"/>
    <ds:schemaRef ds:uri="07b46c5c-80e2-4be5-9e60-de1d68aa0433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6323</TotalTime>
  <Words>394</Words>
  <Application>Microsoft Office PowerPoint</Application>
  <PresentationFormat>A4 Paper (210x297 mm)</PresentationFormat>
  <Paragraphs>49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HfW cursive</vt:lpstr>
      <vt:lpstr>HfW precursive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 Webb</dc:creator>
  <cp:lastModifiedBy>Sarah Matthews - Lovington</cp:lastModifiedBy>
  <cp:revision>21</cp:revision>
  <dcterms:created xsi:type="dcterms:W3CDTF">2023-07-24T14:41:02Z</dcterms:created>
  <dcterms:modified xsi:type="dcterms:W3CDTF">2025-11-11T15:38:00Z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0x0101005743A3086B916147BE5ACD6D34F8F309</vt:lpwstr>
  </property>
</Properties>
</file>