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</p:sldIdLst>
  <p:sldSz cx="9906000" cy="6858000" type="A4"/>
  <p:notesSz cx="9906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289E029-CDD6-43FD-BC78-2E7617436AA1}" v="3" dt="2026-04-08T20:40:09.303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994" y="5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42950" y="2125980"/>
            <a:ext cx="84201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485900" y="3840480"/>
            <a:ext cx="69342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95300" y="1577340"/>
            <a:ext cx="430911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101590" y="1577340"/>
            <a:ext cx="430911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4/23/2026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4/23/2026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4/23/2026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51262" y="97535"/>
            <a:ext cx="1547285" cy="835152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285977" y="108610"/>
            <a:ext cx="1981200" cy="863600"/>
          </a:xfrm>
          <a:custGeom>
            <a:avLst/>
            <a:gdLst/>
            <a:ahLst/>
            <a:cxnLst/>
            <a:rect l="l" t="t" r="r" b="b"/>
            <a:pathLst>
              <a:path w="1981200" h="863600">
                <a:moveTo>
                  <a:pt x="1981100" y="863307"/>
                </a:moveTo>
                <a:lnTo>
                  <a:pt x="0" y="863307"/>
                </a:lnTo>
                <a:lnTo>
                  <a:pt x="0" y="0"/>
                </a:lnTo>
                <a:lnTo>
                  <a:pt x="1981100" y="0"/>
                </a:lnTo>
                <a:lnTo>
                  <a:pt x="1981100" y="86330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285977" y="108610"/>
            <a:ext cx="1981200" cy="863600"/>
          </a:xfrm>
          <a:custGeom>
            <a:avLst/>
            <a:gdLst/>
            <a:ahLst/>
            <a:cxnLst/>
            <a:rect l="l" t="t" r="r" b="b"/>
            <a:pathLst>
              <a:path w="1981200" h="863600">
                <a:moveTo>
                  <a:pt x="0" y="0"/>
                </a:moveTo>
                <a:lnTo>
                  <a:pt x="1981100" y="0"/>
                </a:lnTo>
                <a:lnTo>
                  <a:pt x="1981100" y="863307"/>
                </a:lnTo>
                <a:lnTo>
                  <a:pt x="0" y="863307"/>
                </a:lnTo>
                <a:lnTo>
                  <a:pt x="0" y="0"/>
                </a:lnTo>
                <a:close/>
              </a:path>
            </a:pathLst>
          </a:custGeom>
          <a:ln w="3834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948016" y="89865"/>
            <a:ext cx="749299" cy="88587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95300" y="274320"/>
            <a:ext cx="8915400" cy="1097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95300" y="1577340"/>
            <a:ext cx="89154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368040" y="6377940"/>
            <a:ext cx="31699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95300" y="6377940"/>
            <a:ext cx="22783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132320" y="6377940"/>
            <a:ext cx="22783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13" Type="http://schemas.openxmlformats.org/officeDocument/2006/relationships/image" Target="../media/image14.png"/><Relationship Id="rId3" Type="http://schemas.openxmlformats.org/officeDocument/2006/relationships/image" Target="../media/image4.jp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2666746" y="4771580"/>
            <a:ext cx="4138295" cy="900430"/>
          </a:xfrm>
          <a:custGeom>
            <a:avLst/>
            <a:gdLst/>
            <a:ahLst/>
            <a:cxnLst/>
            <a:rect l="l" t="t" r="r" b="b"/>
            <a:pathLst>
              <a:path w="4138295" h="900429">
                <a:moveTo>
                  <a:pt x="4138282" y="0"/>
                </a:moveTo>
                <a:lnTo>
                  <a:pt x="2069198" y="0"/>
                </a:lnTo>
                <a:lnTo>
                  <a:pt x="0" y="0"/>
                </a:lnTo>
                <a:lnTo>
                  <a:pt x="0" y="899998"/>
                </a:lnTo>
                <a:lnTo>
                  <a:pt x="2069084" y="899998"/>
                </a:lnTo>
                <a:lnTo>
                  <a:pt x="4138282" y="899998"/>
                </a:lnTo>
                <a:lnTo>
                  <a:pt x="4138282" y="0"/>
                </a:lnTo>
                <a:close/>
              </a:path>
            </a:pathLst>
          </a:custGeom>
          <a:solidFill>
            <a:srgbClr val="E0E0E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12" name="object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3249548"/>
              </p:ext>
            </p:extLst>
          </p:nvPr>
        </p:nvGraphicFramePr>
        <p:xfrm>
          <a:off x="2661797" y="34825"/>
          <a:ext cx="7144381" cy="545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22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70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760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14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22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0043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6877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1592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503555">
                <a:tc rowSpan="2"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CC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FFFFCC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55753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600" b="1" dirty="0">
                          <a:solidFill>
                            <a:srgbClr val="FFFFFF"/>
                          </a:solidFill>
                          <a:latin typeface="HfW precursive" panose="00000500000000000000" pitchFamily="2" charset="0"/>
                          <a:cs typeface="Calibri"/>
                        </a:rPr>
                        <a:t>Key</a:t>
                      </a:r>
                      <a:r>
                        <a:rPr sz="1600" b="1" spc="-75" dirty="0">
                          <a:solidFill>
                            <a:srgbClr val="FFFFFF"/>
                          </a:solidFill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600" b="1" spc="-10" dirty="0">
                          <a:solidFill>
                            <a:srgbClr val="FFFFFF"/>
                          </a:solidFill>
                          <a:latin typeface="HfW precursive" panose="00000500000000000000" pitchFamily="2" charset="0"/>
                          <a:cs typeface="Calibri"/>
                        </a:rPr>
                        <a:t>Vocabulary</a:t>
                      </a:r>
                      <a:endParaRPr sz="1600" dirty="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30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2065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50" dirty="0">
                          <a:solidFill>
                            <a:srgbClr val="FFFFFF"/>
                          </a:solidFill>
                          <a:latin typeface="Segoe UI Symbol"/>
                          <a:cs typeface="Segoe UI Symbol"/>
                        </a:rPr>
                        <a:t>🗸</a:t>
                      </a:r>
                      <a:endParaRPr sz="1800">
                        <a:latin typeface="Segoe UI Symbol"/>
                        <a:cs typeface="Segoe UI Symbol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1450">
                <a:tc gridSpan="4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solidFill>
                      <a:srgbClr val="FFFFCC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FFFFCC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endParaRPr sz="1100" dirty="0">
                        <a:latin typeface="HfW precursive" panose="00000500000000000000" pitchFamily="2" charset="0"/>
                        <a:cs typeface="Times New Roman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food</a:t>
                      </a:r>
                      <a:r>
                        <a:rPr sz="1100" spc="-5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spc="-10" dirty="0">
                          <a:latin typeface="HfW precursive" panose="00000500000000000000" pitchFamily="2" charset="0"/>
                          <a:cs typeface="Calibri"/>
                        </a:rPr>
                        <a:t>chain</a:t>
                      </a:r>
                      <a:endParaRPr sz="1100" dirty="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666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92075" marR="146050">
                        <a:lnSpc>
                          <a:spcPct val="100000"/>
                        </a:lnSpc>
                        <a:spcBef>
                          <a:spcPts val="465"/>
                        </a:spcBef>
                      </a:pP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A</a:t>
                      </a:r>
                      <a:r>
                        <a:rPr sz="1100" spc="-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series</a:t>
                      </a:r>
                      <a:r>
                        <a:rPr sz="1100" spc="1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of</a:t>
                      </a:r>
                      <a:r>
                        <a:rPr sz="1100" spc="-10" dirty="0">
                          <a:latin typeface="HfW precursive" panose="00000500000000000000" pitchFamily="2" charset="0"/>
                          <a:cs typeface="Calibri"/>
                        </a:rPr>
                        <a:t> organisms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dependent</a:t>
                      </a:r>
                      <a:r>
                        <a:rPr sz="1100" spc="-3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on</a:t>
                      </a:r>
                      <a:r>
                        <a:rPr sz="1100" spc="-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the</a:t>
                      </a:r>
                      <a:r>
                        <a:rPr sz="1100" spc="-20" dirty="0">
                          <a:latin typeface="HfW precursive" panose="00000500000000000000" pitchFamily="2" charset="0"/>
                          <a:cs typeface="Calibri"/>
                        </a:rPr>
                        <a:t> next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as</a:t>
                      </a:r>
                      <a:r>
                        <a:rPr sz="1100" spc="-1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a</a:t>
                      </a:r>
                      <a:r>
                        <a:rPr sz="1100" spc="-1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source</a:t>
                      </a:r>
                      <a:r>
                        <a:rPr sz="1100" spc="-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of</a:t>
                      </a:r>
                      <a:r>
                        <a:rPr sz="1100" spc="-20" dirty="0">
                          <a:latin typeface="HfW precursive" panose="00000500000000000000" pitchFamily="2" charset="0"/>
                          <a:cs typeface="Calibri"/>
                        </a:rPr>
                        <a:t> food.</a:t>
                      </a:r>
                      <a:endParaRPr sz="1100" dirty="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590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165"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FFFFC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66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90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2755">
                <a:tc gridSpan="3">
                  <a:txBody>
                    <a:bodyPr/>
                    <a:lstStyle/>
                    <a:p>
                      <a:pPr marL="1189355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HfW precursive" panose="00000500000000000000" pitchFamily="2" charset="0"/>
                          <a:cs typeface="Calibri"/>
                        </a:rPr>
                        <a:t>Human</a:t>
                      </a:r>
                      <a:r>
                        <a:rPr sz="1400" b="1" spc="-15" dirty="0">
                          <a:solidFill>
                            <a:srgbClr val="FFFFFF"/>
                          </a:solidFill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400" b="1" spc="-20" dirty="0">
                          <a:solidFill>
                            <a:srgbClr val="FFFFFF"/>
                          </a:solidFill>
                          <a:latin typeface="HfW precursive" panose="00000500000000000000" pitchFamily="2" charset="0"/>
                          <a:cs typeface="Calibri"/>
                        </a:rPr>
                        <a:t>Teeth</a:t>
                      </a:r>
                      <a:endParaRPr sz="1400" dirty="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30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37160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800" spc="-50" dirty="0">
                          <a:solidFill>
                            <a:srgbClr val="FFFFFF"/>
                          </a:solidFill>
                          <a:latin typeface="Segoe UI Symbol"/>
                          <a:cs typeface="Segoe UI Symbol"/>
                        </a:rPr>
                        <a:t>🗸</a:t>
                      </a:r>
                      <a:endParaRPr sz="1800">
                        <a:latin typeface="Segoe UI Symbol"/>
                        <a:cs typeface="Segoe UI Symbol"/>
                      </a:endParaRPr>
                    </a:p>
                  </a:txBody>
                  <a:tcPr marL="0" marR="0" marT="3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FFC0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66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90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4335">
                <a:tc gridSpan="3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We</a:t>
                      </a:r>
                      <a:r>
                        <a:rPr sz="105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have</a:t>
                      </a:r>
                      <a:r>
                        <a:rPr sz="105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spc="-10" dirty="0">
                          <a:latin typeface="HfW precursive" panose="00000500000000000000" pitchFamily="2" charset="0"/>
                          <a:cs typeface="Calibri"/>
                        </a:rPr>
                        <a:t>different</a:t>
                      </a:r>
                      <a:r>
                        <a:rPr sz="1050" spc="-5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types</a:t>
                      </a:r>
                      <a:r>
                        <a:rPr sz="1050" spc="-3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of</a:t>
                      </a:r>
                      <a:r>
                        <a:rPr sz="1050" spc="-2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teeth</a:t>
                      </a:r>
                      <a:r>
                        <a:rPr sz="1050" spc="-3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that</a:t>
                      </a:r>
                      <a:r>
                        <a:rPr sz="1050" spc="-3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do</a:t>
                      </a:r>
                      <a:r>
                        <a:rPr sz="105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spc="-10" dirty="0">
                          <a:latin typeface="HfW precursive" panose="00000500000000000000" pitchFamily="2" charset="0"/>
                          <a:cs typeface="Calibri"/>
                        </a:rPr>
                        <a:t>different</a:t>
                      </a:r>
                      <a:r>
                        <a:rPr sz="1050" spc="-4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spc="-10" dirty="0">
                          <a:latin typeface="HfW precursive" panose="00000500000000000000" pitchFamily="2" charset="0"/>
                          <a:cs typeface="Calibri"/>
                        </a:rPr>
                        <a:t>jobs:</a:t>
                      </a:r>
                      <a:endParaRPr sz="1050" dirty="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 rowSpan="8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FFE8CA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05"/>
                        </a:spcBef>
                      </a:pPr>
                      <a:endParaRPr sz="1100">
                        <a:latin typeface="HfW precursive" panose="00000500000000000000" pitchFamily="2" charset="0"/>
                        <a:cs typeface="Times New Roman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100" spc="-10" dirty="0">
                          <a:latin typeface="HfW precursive" panose="00000500000000000000" pitchFamily="2" charset="0"/>
                          <a:cs typeface="Calibri"/>
                        </a:rPr>
                        <a:t>organisms</a:t>
                      </a:r>
                      <a:endParaRPr sz="110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768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92075" marR="203200">
                        <a:lnSpc>
                          <a:spcPct val="100000"/>
                        </a:lnSpc>
                        <a:spcBef>
                          <a:spcPts val="1265"/>
                        </a:spcBef>
                      </a:pP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Living</a:t>
                      </a:r>
                      <a:r>
                        <a:rPr sz="1100" spc="-3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things</a:t>
                      </a:r>
                      <a:r>
                        <a:rPr sz="1100" spc="-3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spc="-10" dirty="0">
                          <a:latin typeface="HfW precursive" panose="00000500000000000000" pitchFamily="2" charset="0"/>
                          <a:cs typeface="Calibri"/>
                        </a:rPr>
                        <a:t>including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plants</a:t>
                      </a:r>
                      <a:r>
                        <a:rPr sz="1100" spc="-2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and</a:t>
                      </a:r>
                      <a:r>
                        <a:rPr sz="110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spc="-10" dirty="0">
                          <a:latin typeface="HfW precursive" panose="00000500000000000000" pitchFamily="2" charset="0"/>
                          <a:cs typeface="Calibri"/>
                        </a:rPr>
                        <a:t>animals.</a:t>
                      </a:r>
                      <a:endParaRPr sz="1100" dirty="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1606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0355">
                <a:tc rowSpan="2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Incisors</a:t>
                      </a:r>
                      <a:r>
                        <a:rPr sz="1050" spc="-5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spc="-50" dirty="0">
                          <a:latin typeface="HfW precursive" panose="00000500000000000000" pitchFamily="2" charset="0"/>
                          <a:cs typeface="Calibri"/>
                        </a:rPr>
                        <a:t>:</a:t>
                      </a:r>
                      <a:endParaRPr sz="1050">
                        <a:latin typeface="HfW precursive" panose="00000500000000000000" pitchFamily="2" charset="0"/>
                        <a:cs typeface="Calibri"/>
                      </a:endParaRPr>
                    </a:p>
                    <a:p>
                      <a:pPr marL="91440" marR="543560">
                        <a:lnSpc>
                          <a:spcPct val="100000"/>
                        </a:lnSpc>
                      </a:pP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Used</a:t>
                      </a:r>
                      <a:r>
                        <a:rPr sz="1050" spc="-1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for</a:t>
                      </a:r>
                      <a:r>
                        <a:rPr sz="1050" spc="-2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biting</a:t>
                      </a:r>
                      <a:r>
                        <a:rPr sz="1050" spc="-5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spc="-25" dirty="0">
                          <a:latin typeface="HfW precursive" panose="00000500000000000000" pitchFamily="2" charset="0"/>
                          <a:cs typeface="Calibri"/>
                        </a:rPr>
                        <a:t>and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cutting</a:t>
                      </a:r>
                      <a:r>
                        <a:rPr sz="1050" spc="-6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spc="-20" dirty="0">
                          <a:latin typeface="HfW precursive" panose="00000500000000000000" pitchFamily="2" charset="0"/>
                          <a:cs typeface="Calibri"/>
                        </a:rPr>
                        <a:t>food</a:t>
                      </a:r>
                      <a:endParaRPr sz="105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508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marL="92075" marR="873760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sz="1050" spc="-10" dirty="0">
                          <a:latin typeface="HfW precursive" panose="00000500000000000000" pitchFamily="2" charset="0"/>
                          <a:cs typeface="Calibri"/>
                        </a:rPr>
                        <a:t>Molars: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Grinding</a:t>
                      </a:r>
                      <a:r>
                        <a:rPr sz="1050" spc="-6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spc="-20" dirty="0">
                          <a:latin typeface="HfW precursive" panose="00000500000000000000" pitchFamily="2" charset="0"/>
                          <a:cs typeface="Calibri"/>
                        </a:rPr>
                        <a:t>food</a:t>
                      </a:r>
                      <a:endParaRPr sz="1050" dirty="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508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FFE8C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768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606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703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08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08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FFE8CA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endParaRPr sz="1100">
                        <a:latin typeface="HfW precursive" panose="00000500000000000000" pitchFamily="2" charset="0"/>
                        <a:cs typeface="Times New Roman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100" spc="-10" dirty="0">
                          <a:latin typeface="HfW precursive" panose="00000500000000000000" pitchFamily="2" charset="0"/>
                          <a:cs typeface="Calibri"/>
                        </a:rPr>
                        <a:t>dependent</a:t>
                      </a:r>
                      <a:endParaRPr sz="110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673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92075" marR="92075">
                        <a:lnSpc>
                          <a:spcPct val="100000"/>
                        </a:lnSpc>
                        <a:spcBef>
                          <a:spcPts val="470"/>
                        </a:spcBef>
                      </a:pP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If</a:t>
                      </a:r>
                      <a:r>
                        <a:rPr sz="1100" spc="-2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you</a:t>
                      </a:r>
                      <a:r>
                        <a:rPr sz="110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are</a:t>
                      </a:r>
                      <a:r>
                        <a:rPr sz="1100" spc="-2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spc="-10" dirty="0">
                          <a:latin typeface="HfW precursive" panose="00000500000000000000" pitchFamily="2" charset="0"/>
                          <a:cs typeface="Calibri"/>
                        </a:rPr>
                        <a:t>dependent</a:t>
                      </a:r>
                      <a:r>
                        <a:rPr sz="1100" spc="50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on</a:t>
                      </a:r>
                      <a:r>
                        <a:rPr sz="110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something,</a:t>
                      </a:r>
                      <a:r>
                        <a:rPr sz="1100" spc="-2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then</a:t>
                      </a:r>
                      <a:r>
                        <a:rPr sz="1100" spc="-3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spc="-25" dirty="0">
                          <a:latin typeface="HfW precursive" panose="00000500000000000000" pitchFamily="2" charset="0"/>
                          <a:cs typeface="Calibri"/>
                        </a:rPr>
                        <a:t>you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need</a:t>
                      </a:r>
                      <a:r>
                        <a:rPr sz="110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it</a:t>
                      </a:r>
                      <a:r>
                        <a:rPr sz="110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to </a:t>
                      </a:r>
                      <a:r>
                        <a:rPr sz="1100" spc="-10" dirty="0">
                          <a:latin typeface="HfW precursive" panose="00000500000000000000" pitchFamily="2" charset="0"/>
                          <a:cs typeface="Calibri"/>
                        </a:rPr>
                        <a:t>survive.</a:t>
                      </a:r>
                      <a:endParaRPr sz="1100" dirty="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596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7500">
                <a:tc rowSpan="2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r>
                        <a:rPr sz="1050" spc="-10" dirty="0">
                          <a:latin typeface="HfW precursive" panose="00000500000000000000" pitchFamily="2" charset="0"/>
                          <a:cs typeface="Calibri"/>
                        </a:rPr>
                        <a:t>Premolars:</a:t>
                      </a:r>
                      <a:endParaRPr sz="1050">
                        <a:latin typeface="HfW precursive" panose="00000500000000000000" pitchFamily="2" charset="0"/>
                        <a:cs typeface="Calibri"/>
                      </a:endParaRPr>
                    </a:p>
                    <a:p>
                      <a:pPr marL="91440" marR="421005">
                        <a:lnSpc>
                          <a:spcPct val="100000"/>
                        </a:lnSpc>
                      </a:pP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Holding</a:t>
                      </a:r>
                      <a:r>
                        <a:rPr sz="1050" spc="-4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and</a:t>
                      </a:r>
                      <a:r>
                        <a:rPr sz="105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spc="-10" dirty="0">
                          <a:latin typeface="HfW precursive" panose="00000500000000000000" pitchFamily="2" charset="0"/>
                          <a:cs typeface="Calibri"/>
                        </a:rPr>
                        <a:t>crushing </a:t>
                      </a:r>
                      <a:r>
                        <a:rPr sz="1050" spc="-20" dirty="0">
                          <a:latin typeface="HfW precursive" panose="00000500000000000000" pitchFamily="2" charset="0"/>
                          <a:cs typeface="Calibri"/>
                        </a:rPr>
                        <a:t>food</a:t>
                      </a:r>
                      <a:endParaRPr sz="105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5841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r>
                        <a:rPr sz="1050" spc="-10" dirty="0">
                          <a:latin typeface="HfW precursive" panose="00000500000000000000" pitchFamily="2" charset="0"/>
                          <a:cs typeface="Calibri"/>
                        </a:rPr>
                        <a:t>Canines:</a:t>
                      </a:r>
                      <a:endParaRPr sz="1050" dirty="0">
                        <a:latin typeface="HfW precursive" panose="00000500000000000000" pitchFamily="2" charset="0"/>
                        <a:cs typeface="Calibri"/>
                      </a:endParaRPr>
                    </a:p>
                    <a:p>
                      <a:pPr marL="92075" marR="704850">
                        <a:lnSpc>
                          <a:spcPct val="100000"/>
                        </a:lnSpc>
                      </a:pP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Used</a:t>
                      </a:r>
                      <a:r>
                        <a:rPr sz="105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for</a:t>
                      </a:r>
                      <a:r>
                        <a:rPr sz="105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spc="-10" dirty="0">
                          <a:latin typeface="HfW precursive" panose="00000500000000000000" pitchFamily="2" charset="0"/>
                          <a:cs typeface="Calibri"/>
                        </a:rPr>
                        <a:t>tearing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and</a:t>
                      </a:r>
                      <a:r>
                        <a:rPr sz="1050" spc="-3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ripping</a:t>
                      </a:r>
                      <a:r>
                        <a:rPr sz="1050" spc="-4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spc="-20" dirty="0">
                          <a:latin typeface="HfW precursive" panose="00000500000000000000" pitchFamily="2" charset="0"/>
                          <a:cs typeface="Calibri"/>
                        </a:rPr>
                        <a:t>food</a:t>
                      </a:r>
                      <a:endParaRPr sz="1050" dirty="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5841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FFE8C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73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96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449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841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841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FFE8CA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endParaRPr sz="1100">
                        <a:latin typeface="HfW precursive" panose="00000500000000000000" pitchFamily="2" charset="0"/>
                        <a:cs typeface="Times New Roman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100" spc="-10" dirty="0">
                          <a:latin typeface="HfW precursive" panose="00000500000000000000" pitchFamily="2" charset="0"/>
                          <a:cs typeface="Calibri"/>
                        </a:rPr>
                        <a:t>producer</a:t>
                      </a:r>
                      <a:endParaRPr sz="110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673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92075" marR="210185">
                        <a:lnSpc>
                          <a:spcPct val="100000"/>
                        </a:lnSpc>
                        <a:spcBef>
                          <a:spcPts val="1190"/>
                        </a:spcBef>
                      </a:pP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An</a:t>
                      </a:r>
                      <a:r>
                        <a:rPr sz="1100" spc="-3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organism</a:t>
                      </a:r>
                      <a:r>
                        <a:rPr sz="1100" spc="-3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that</a:t>
                      </a:r>
                      <a:r>
                        <a:rPr sz="1100" spc="-4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spc="-25" dirty="0">
                          <a:latin typeface="HfW precursive" panose="00000500000000000000" pitchFamily="2" charset="0"/>
                          <a:cs typeface="Calibri"/>
                        </a:rPr>
                        <a:t>can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produce</a:t>
                      </a:r>
                      <a:r>
                        <a:rPr sz="1100" spc="-4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its</a:t>
                      </a:r>
                      <a:r>
                        <a:rPr sz="110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own</a:t>
                      </a:r>
                      <a:r>
                        <a:rPr sz="1100" spc="-1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spc="-20" dirty="0">
                          <a:latin typeface="HfW precursive" panose="00000500000000000000" pitchFamily="2" charset="0"/>
                          <a:cs typeface="Calibri"/>
                        </a:rPr>
                        <a:t>food.</a:t>
                      </a:r>
                      <a:endParaRPr sz="1100" dirty="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1511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0040">
                <a:tc rowSpan="3" gridSpan="3">
                  <a:txBody>
                    <a:bodyPr/>
                    <a:lstStyle/>
                    <a:p>
                      <a:pPr marL="2846705">
                        <a:lnSpc>
                          <a:spcPct val="100000"/>
                        </a:lnSpc>
                        <a:spcBef>
                          <a:spcPts val="835"/>
                        </a:spcBef>
                      </a:pPr>
                      <a:r>
                        <a:rPr sz="900" spc="-10" dirty="0">
                          <a:latin typeface="HfW precursive" panose="00000500000000000000" pitchFamily="2" charset="0"/>
                          <a:cs typeface="Calibri"/>
                        </a:rPr>
                        <a:t>enamel</a:t>
                      </a:r>
                      <a:endParaRPr sz="900" dirty="0">
                        <a:latin typeface="HfW precursive" panose="00000500000000000000" pitchFamily="2" charset="0"/>
                        <a:cs typeface="Calibri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050" spc="-20" dirty="0">
                          <a:latin typeface="HfW precursive" panose="00000500000000000000" pitchFamily="2" charset="0"/>
                          <a:cs typeface="Calibri"/>
                        </a:rPr>
                        <a:t>Teeth</a:t>
                      </a:r>
                      <a:r>
                        <a:rPr sz="105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are</a:t>
                      </a:r>
                      <a:r>
                        <a:rPr sz="105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made</a:t>
                      </a:r>
                      <a:r>
                        <a:rPr sz="1050" spc="-25" dirty="0">
                          <a:latin typeface="HfW precursive" panose="00000500000000000000" pitchFamily="2" charset="0"/>
                          <a:cs typeface="Calibri"/>
                        </a:rPr>
                        <a:t> up</a:t>
                      </a:r>
                      <a:endParaRPr sz="1050" dirty="0">
                        <a:latin typeface="HfW precursive" panose="00000500000000000000" pitchFamily="2" charset="0"/>
                        <a:cs typeface="Calibri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  <a:tabLst>
                          <a:tab pos="2846705" algn="l"/>
                        </a:tabLst>
                      </a:pP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of</a:t>
                      </a:r>
                      <a:r>
                        <a:rPr sz="1050" spc="-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spc="-10" dirty="0">
                          <a:latin typeface="HfW precursive" panose="00000500000000000000" pitchFamily="2" charset="0"/>
                          <a:cs typeface="Calibri"/>
                        </a:rPr>
                        <a:t>different</a:t>
                      </a:r>
                      <a:r>
                        <a:rPr sz="1050" spc="-3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spc="-10" dirty="0">
                          <a:latin typeface="HfW precursive" panose="00000500000000000000" pitchFamily="2" charset="0"/>
                          <a:cs typeface="Calibri"/>
                        </a:rPr>
                        <a:t>parts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	</a:t>
                      </a:r>
                      <a:r>
                        <a:rPr sz="1200" spc="-15" baseline="18518" dirty="0">
                          <a:latin typeface="HfW precursive" panose="00000500000000000000" pitchFamily="2" charset="0"/>
                          <a:cs typeface="Calibri"/>
                        </a:rPr>
                        <a:t>dentine</a:t>
                      </a:r>
                      <a:endParaRPr sz="1200" baseline="18518" dirty="0">
                        <a:latin typeface="HfW precursive" panose="00000500000000000000" pitchFamily="2" charset="0"/>
                        <a:cs typeface="Calibri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that</a:t>
                      </a:r>
                      <a:r>
                        <a:rPr sz="1050" spc="-5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have</a:t>
                      </a:r>
                      <a:r>
                        <a:rPr sz="1050" spc="-4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spc="-10" dirty="0">
                          <a:latin typeface="HfW precursive" panose="00000500000000000000" pitchFamily="2" charset="0"/>
                          <a:cs typeface="Calibri"/>
                        </a:rPr>
                        <a:t>different</a:t>
                      </a:r>
                      <a:endParaRPr sz="1050" dirty="0">
                        <a:latin typeface="HfW precursive" panose="00000500000000000000" pitchFamily="2" charset="0"/>
                        <a:cs typeface="Calibri"/>
                      </a:endParaRPr>
                    </a:p>
                    <a:p>
                      <a:pPr marL="127000">
                        <a:lnSpc>
                          <a:spcPct val="100000"/>
                        </a:lnSpc>
                        <a:tabLst>
                          <a:tab pos="2846705" algn="l"/>
                        </a:tabLst>
                      </a:pPr>
                      <a:r>
                        <a:rPr sz="1050" spc="-10" dirty="0">
                          <a:latin typeface="HfW precursive" panose="00000500000000000000" pitchFamily="2" charset="0"/>
                          <a:cs typeface="Calibri"/>
                        </a:rPr>
                        <a:t>functions.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	</a:t>
                      </a:r>
                      <a:r>
                        <a:rPr sz="1200" spc="-15" baseline="39682" dirty="0">
                          <a:latin typeface="HfW precursive" panose="00000500000000000000" pitchFamily="2" charset="0"/>
                          <a:cs typeface="Calibri"/>
                        </a:rPr>
                        <a:t>cementum</a:t>
                      </a:r>
                      <a:endParaRPr sz="1200" baseline="39682" dirty="0">
                        <a:latin typeface="HfW precursive" panose="00000500000000000000" pitchFamily="2" charset="0"/>
                        <a:cs typeface="Calibri"/>
                      </a:endParaRPr>
                    </a:p>
                    <a:p>
                      <a:pPr marL="2846705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sz="900" spc="-20" dirty="0">
                          <a:latin typeface="HfW precursive" panose="00000500000000000000" pitchFamily="2" charset="0"/>
                          <a:cs typeface="Calibri"/>
                        </a:rPr>
                        <a:t>pulp</a:t>
                      </a:r>
                      <a:endParaRPr sz="900" dirty="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1060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3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FFE8C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73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511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85165">
                <a:tc gridSpan="3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060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endParaRPr sz="1100">
                        <a:latin typeface="HfW precursive" panose="00000500000000000000" pitchFamily="2" charset="0"/>
                        <a:cs typeface="Times New Roman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100" spc="-10" dirty="0">
                          <a:latin typeface="HfW precursive" panose="00000500000000000000" pitchFamily="2" charset="0"/>
                          <a:cs typeface="Calibri"/>
                        </a:rPr>
                        <a:t>consumer</a:t>
                      </a:r>
                      <a:endParaRPr sz="110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673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210185">
                        <a:lnSpc>
                          <a:spcPct val="100000"/>
                        </a:lnSpc>
                        <a:spcBef>
                          <a:spcPts val="475"/>
                        </a:spcBef>
                      </a:pP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An</a:t>
                      </a:r>
                      <a:r>
                        <a:rPr sz="1100" spc="-3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organism</a:t>
                      </a:r>
                      <a:r>
                        <a:rPr sz="1100" spc="-3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that</a:t>
                      </a:r>
                      <a:r>
                        <a:rPr sz="1100" spc="-4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spc="-20" dirty="0">
                          <a:latin typeface="HfW precursive" panose="00000500000000000000" pitchFamily="2" charset="0"/>
                          <a:cs typeface="Calibri"/>
                        </a:rPr>
                        <a:t>eats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another</a:t>
                      </a:r>
                      <a:r>
                        <a:rPr sz="1100" spc="-5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organism</a:t>
                      </a:r>
                      <a:r>
                        <a:rPr sz="1100" spc="-3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spc="-25" dirty="0">
                          <a:latin typeface="HfW precursive" panose="00000500000000000000" pitchFamily="2" charset="0"/>
                          <a:cs typeface="Calibri"/>
                        </a:rPr>
                        <a:t>to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get</a:t>
                      </a:r>
                      <a:r>
                        <a:rPr sz="1100" spc="-3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spc="-10" dirty="0">
                          <a:latin typeface="HfW precursive" panose="00000500000000000000" pitchFamily="2" charset="0"/>
                          <a:cs typeface="Calibri"/>
                        </a:rPr>
                        <a:t>energy.</a:t>
                      </a:r>
                      <a:endParaRPr sz="1100" dirty="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6032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6385">
                <a:tc gridSpan="3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060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solidFill>
                      <a:srgbClr val="FFE8CA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endParaRPr sz="1100">
                        <a:latin typeface="HfW precursive" panose="00000500000000000000" pitchFamily="2" charset="0"/>
                        <a:cs typeface="Times New Roman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100" spc="-20" dirty="0">
                          <a:latin typeface="HfW precursive" panose="00000500000000000000" pitchFamily="2" charset="0"/>
                          <a:cs typeface="Calibri"/>
                        </a:rPr>
                        <a:t>prey</a:t>
                      </a:r>
                      <a:endParaRPr sz="110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92075" marR="410209">
                        <a:lnSpc>
                          <a:spcPct val="100000"/>
                        </a:lnSpc>
                        <a:spcBef>
                          <a:spcPts val="470"/>
                        </a:spcBef>
                      </a:pP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An</a:t>
                      </a:r>
                      <a:r>
                        <a:rPr sz="1100" spc="-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animal</a:t>
                      </a:r>
                      <a:r>
                        <a:rPr sz="1100" spc="-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that</a:t>
                      </a:r>
                      <a:r>
                        <a:rPr sz="1100" spc="-2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spc="-25" dirty="0">
                          <a:latin typeface="HfW precursive" panose="00000500000000000000" pitchFamily="2" charset="0"/>
                          <a:cs typeface="Calibri"/>
                        </a:rPr>
                        <a:t>is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hunted</a:t>
                      </a:r>
                      <a:r>
                        <a:rPr sz="1100" spc="-4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by</a:t>
                      </a:r>
                      <a:r>
                        <a:rPr sz="110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spc="-10" dirty="0">
                          <a:latin typeface="HfW precursive" panose="00000500000000000000" pitchFamily="2" charset="0"/>
                          <a:cs typeface="Calibri"/>
                        </a:rPr>
                        <a:t>another animal.</a:t>
                      </a:r>
                      <a:endParaRPr sz="1100" dirty="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596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0">
                <a:tc grid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96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51155">
                <a:tc gridSpan="5">
                  <a:txBody>
                    <a:bodyPr/>
                    <a:lstStyle/>
                    <a:p>
                      <a:pPr marR="12700"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HfW precursive" panose="00000500000000000000" pitchFamily="2" charset="0"/>
                          <a:cs typeface="Calibri"/>
                        </a:rPr>
                        <a:t>Links</a:t>
                      </a:r>
                      <a:r>
                        <a:rPr sz="1400" b="1" spc="-40" dirty="0">
                          <a:solidFill>
                            <a:srgbClr val="FFFFFF"/>
                          </a:solidFill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HfW precursive" panose="00000500000000000000" pitchFamily="2" charset="0"/>
                          <a:cs typeface="Calibri"/>
                        </a:rPr>
                        <a:t>to</a:t>
                      </a:r>
                      <a:r>
                        <a:rPr sz="1400" b="1" spc="-35" dirty="0">
                          <a:solidFill>
                            <a:srgbClr val="FFFFFF"/>
                          </a:solidFill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HfW precursive" panose="00000500000000000000" pitchFamily="2" charset="0"/>
                          <a:cs typeface="Calibri"/>
                        </a:rPr>
                        <a:t>Real</a:t>
                      </a:r>
                      <a:r>
                        <a:rPr sz="1400" b="1" spc="-40" dirty="0">
                          <a:solidFill>
                            <a:srgbClr val="FFFFFF"/>
                          </a:solidFill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400" b="1" spc="-20" dirty="0">
                          <a:solidFill>
                            <a:srgbClr val="FFFFFF"/>
                          </a:solidFill>
                          <a:latin typeface="HfW precursive" panose="00000500000000000000" pitchFamily="2" charset="0"/>
                          <a:cs typeface="Calibri"/>
                        </a:rPr>
                        <a:t>Life</a:t>
                      </a:r>
                      <a:endParaRPr sz="1400" dirty="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A4A4A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96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657860">
                <a:tc rowSpan="2" gridSpan="2">
                  <a:txBody>
                    <a:bodyPr/>
                    <a:lstStyle/>
                    <a:p>
                      <a:pPr marL="170815" marR="163195" indent="-1905" algn="just">
                        <a:lnSpc>
                          <a:spcPct val="100000"/>
                        </a:lnSpc>
                      </a:pP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If</a:t>
                      </a:r>
                      <a:r>
                        <a:rPr sz="900" spc="-1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we</a:t>
                      </a:r>
                      <a:r>
                        <a:rPr sz="90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understand</a:t>
                      </a:r>
                      <a:r>
                        <a:rPr sz="900" spc="-3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our</a:t>
                      </a:r>
                      <a:r>
                        <a:rPr sz="90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HfW precursive" panose="00000500000000000000" pitchFamily="2" charset="0"/>
                          <a:cs typeface="Calibri"/>
                        </a:rPr>
                        <a:t>digestive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system,</a:t>
                      </a:r>
                      <a:r>
                        <a:rPr sz="900" spc="-3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we</a:t>
                      </a:r>
                      <a:r>
                        <a:rPr sz="900" spc="-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can</a:t>
                      </a:r>
                      <a:r>
                        <a:rPr sz="900" spc="-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make</a:t>
                      </a:r>
                      <a:r>
                        <a:rPr sz="900" spc="-2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sure</a:t>
                      </a:r>
                      <a:r>
                        <a:rPr sz="900" spc="-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spc="-25" dirty="0">
                          <a:latin typeface="HfW precursive" panose="00000500000000000000" pitchFamily="2" charset="0"/>
                          <a:cs typeface="Calibri"/>
                        </a:rPr>
                        <a:t>we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are</a:t>
                      </a:r>
                      <a:r>
                        <a:rPr sz="900" spc="-1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keeping</a:t>
                      </a:r>
                      <a:r>
                        <a:rPr sz="900" spc="-3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ourselves</a:t>
                      </a:r>
                      <a:r>
                        <a:rPr sz="900" spc="-4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HfW precursive" panose="00000500000000000000" pitchFamily="2" charset="0"/>
                          <a:cs typeface="Calibri"/>
                        </a:rPr>
                        <a:t>healthy.</a:t>
                      </a:r>
                      <a:endParaRPr sz="900" dirty="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450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 gridSpan="3">
                  <a:txBody>
                    <a:bodyPr/>
                    <a:lstStyle/>
                    <a:p>
                      <a:pPr marL="96520" marR="106680" indent="-1905" algn="ctr">
                        <a:lnSpc>
                          <a:spcPct val="100000"/>
                        </a:lnSpc>
                        <a:spcBef>
                          <a:spcPts val="960"/>
                        </a:spcBef>
                      </a:pP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Using</a:t>
                      </a:r>
                      <a:r>
                        <a:rPr sz="900" spc="-3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food</a:t>
                      </a:r>
                      <a:r>
                        <a:rPr sz="900" spc="-3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chains</a:t>
                      </a:r>
                      <a:r>
                        <a:rPr sz="900" spc="-3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helps</a:t>
                      </a:r>
                      <a:r>
                        <a:rPr sz="900" spc="-1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us</a:t>
                      </a:r>
                      <a:r>
                        <a:rPr sz="90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spc="-25" dirty="0">
                          <a:latin typeface="HfW precursive" panose="00000500000000000000" pitchFamily="2" charset="0"/>
                          <a:cs typeface="Calibri"/>
                        </a:rPr>
                        <a:t>see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how</a:t>
                      </a:r>
                      <a:r>
                        <a:rPr sz="90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animals</a:t>
                      </a:r>
                      <a:r>
                        <a:rPr sz="900" spc="-3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in</a:t>
                      </a:r>
                      <a:r>
                        <a:rPr sz="90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different</a:t>
                      </a:r>
                      <a:r>
                        <a:rPr sz="90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HfW precursive" panose="00000500000000000000" pitchFamily="2" charset="0"/>
                          <a:cs typeface="Calibri"/>
                        </a:rPr>
                        <a:t>habitats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depend</a:t>
                      </a:r>
                      <a:r>
                        <a:rPr sz="900" spc="-2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on</a:t>
                      </a:r>
                      <a:r>
                        <a:rPr sz="90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each</a:t>
                      </a:r>
                      <a:r>
                        <a:rPr sz="90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other</a:t>
                      </a:r>
                      <a:r>
                        <a:rPr sz="900" spc="-3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so</a:t>
                      </a:r>
                      <a:r>
                        <a:rPr sz="900" spc="-2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that</a:t>
                      </a:r>
                      <a:r>
                        <a:rPr sz="900" spc="-25" dirty="0">
                          <a:latin typeface="HfW precursive" panose="00000500000000000000" pitchFamily="2" charset="0"/>
                          <a:cs typeface="Calibri"/>
                        </a:rPr>
                        <a:t> we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can</a:t>
                      </a:r>
                      <a:r>
                        <a:rPr sz="90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look</a:t>
                      </a:r>
                      <a:r>
                        <a:rPr sz="900" spc="-3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after</a:t>
                      </a:r>
                      <a:r>
                        <a:rPr sz="900" spc="-10" dirty="0">
                          <a:latin typeface="HfW precursive" panose="00000500000000000000" pitchFamily="2" charset="0"/>
                          <a:cs typeface="Calibri"/>
                        </a:rPr>
                        <a:t> them.</a:t>
                      </a:r>
                      <a:endParaRPr sz="900" dirty="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121920" marB="0">
                    <a:lnL w="12700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endParaRPr sz="1100">
                        <a:latin typeface="HfW precursive" panose="00000500000000000000" pitchFamily="2" charset="0"/>
                        <a:cs typeface="Times New Roman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100" spc="-10" dirty="0">
                          <a:latin typeface="HfW precursive" panose="00000500000000000000" pitchFamily="2" charset="0"/>
                          <a:cs typeface="Calibri"/>
                        </a:rPr>
                        <a:t>predator</a:t>
                      </a:r>
                      <a:endParaRPr sz="110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40640" marB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141605">
                        <a:lnSpc>
                          <a:spcPct val="100000"/>
                        </a:lnSpc>
                        <a:spcBef>
                          <a:spcPts val="980"/>
                        </a:spcBef>
                      </a:pP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An</a:t>
                      </a:r>
                      <a:r>
                        <a:rPr sz="110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animal</a:t>
                      </a:r>
                      <a:r>
                        <a:rPr sz="1100" spc="-2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that</a:t>
                      </a:r>
                      <a:r>
                        <a:rPr sz="110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spc="-10" dirty="0">
                          <a:latin typeface="HfW precursive" panose="00000500000000000000" pitchFamily="2" charset="0"/>
                          <a:cs typeface="Calibri"/>
                        </a:rPr>
                        <a:t>hunts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other</a:t>
                      </a:r>
                      <a:r>
                        <a:rPr sz="1100" spc="-3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animals</a:t>
                      </a:r>
                      <a:r>
                        <a:rPr sz="110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for</a:t>
                      </a:r>
                      <a:r>
                        <a:rPr sz="110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spc="-20" dirty="0">
                          <a:latin typeface="HfW precursive" panose="00000500000000000000" pitchFamily="2" charset="0"/>
                          <a:cs typeface="Calibri"/>
                        </a:rPr>
                        <a:t>food.</a:t>
                      </a:r>
                      <a:endParaRPr sz="1100" dirty="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1244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97890">
                <a:tc gridSpan="2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4508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3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21920" marB="0">
                    <a:lnL w="12700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1283334"/>
              </p:ext>
            </p:extLst>
          </p:nvPr>
        </p:nvGraphicFramePr>
        <p:xfrm>
          <a:off x="121983" y="1023619"/>
          <a:ext cx="2454909" cy="13976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678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70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4071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HfW precursive" panose="00000500000000000000" pitchFamily="2" charset="0"/>
                          <a:cs typeface="Calibri"/>
                        </a:rPr>
                        <a:t>The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HfW precursive" panose="00000500000000000000" pitchFamily="2" charset="0"/>
                          <a:cs typeface="Calibri"/>
                        </a:rPr>
                        <a:t>Digestive</a:t>
                      </a:r>
                      <a:endParaRPr sz="1800">
                        <a:latin typeface="HfW precursive" panose="00000500000000000000" pitchFamily="2" charset="0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800" b="1" spc="-10" dirty="0">
                          <a:solidFill>
                            <a:srgbClr val="FFFFFF"/>
                          </a:solidFill>
                          <a:latin typeface="HfW precursive" panose="00000500000000000000" pitchFamily="2" charset="0"/>
                          <a:cs typeface="Calibri"/>
                        </a:rPr>
                        <a:t>System</a:t>
                      </a:r>
                      <a:endParaRPr sz="180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30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6FAC46"/>
                    </a:solidFill>
                  </a:tcPr>
                </a:tc>
                <a:tc>
                  <a:txBody>
                    <a:bodyPr/>
                    <a:lstStyle/>
                    <a:p>
                      <a:pPr marL="55880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800" spc="-50" dirty="0">
                          <a:solidFill>
                            <a:srgbClr val="FFFFFF"/>
                          </a:solidFill>
                          <a:latin typeface="Segoe UI Symbol"/>
                          <a:cs typeface="Segoe UI Symbol"/>
                        </a:rPr>
                        <a:t>🗸</a:t>
                      </a:r>
                      <a:endParaRPr sz="1800">
                        <a:latin typeface="Segoe UI Symbol"/>
                        <a:cs typeface="Segoe UI Symbol"/>
                      </a:endParaRPr>
                    </a:p>
                  </a:txBody>
                  <a:tcPr marL="0" marR="0" marT="3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6FAC4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6920">
                <a:tc>
                  <a:txBody>
                    <a:bodyPr/>
                    <a:lstStyle/>
                    <a:p>
                      <a:pPr marL="90805" marR="28892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200" dirty="0">
                          <a:latin typeface="HfW precursive" panose="00000500000000000000" pitchFamily="2" charset="0"/>
                          <a:cs typeface="Calibri"/>
                        </a:rPr>
                        <a:t>The</a:t>
                      </a:r>
                      <a:r>
                        <a:rPr sz="1200" spc="-10" dirty="0">
                          <a:latin typeface="HfW precursive" panose="00000500000000000000" pitchFamily="2" charset="0"/>
                          <a:cs typeface="Calibri"/>
                        </a:rPr>
                        <a:t> different</a:t>
                      </a:r>
                      <a:r>
                        <a:rPr sz="1200" spc="-4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HfW precursive" panose="00000500000000000000" pitchFamily="2" charset="0"/>
                          <a:cs typeface="Calibri"/>
                        </a:rPr>
                        <a:t>parts</a:t>
                      </a:r>
                      <a:r>
                        <a:rPr sz="1200" spc="-1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HfW precursive" panose="00000500000000000000" pitchFamily="2" charset="0"/>
                          <a:cs typeface="Calibri"/>
                        </a:rPr>
                        <a:t>of</a:t>
                      </a:r>
                      <a:r>
                        <a:rPr sz="1200" spc="-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200" spc="-25" dirty="0">
                          <a:latin typeface="HfW precursive" panose="00000500000000000000" pitchFamily="2" charset="0"/>
                          <a:cs typeface="Calibri"/>
                        </a:rPr>
                        <a:t>our </a:t>
                      </a:r>
                      <a:r>
                        <a:rPr sz="1200" spc="-10" dirty="0">
                          <a:latin typeface="HfW precursive" panose="00000500000000000000" pitchFamily="2" charset="0"/>
                          <a:cs typeface="Calibri"/>
                        </a:rPr>
                        <a:t>digestive</a:t>
                      </a:r>
                      <a:r>
                        <a:rPr sz="1200" spc="-3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HfW precursive" panose="00000500000000000000" pitchFamily="2" charset="0"/>
                          <a:cs typeface="Calibri"/>
                        </a:rPr>
                        <a:t>system</a:t>
                      </a:r>
                      <a:r>
                        <a:rPr sz="1200" spc="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HfW precursive" panose="00000500000000000000" pitchFamily="2" charset="0"/>
                          <a:cs typeface="Calibri"/>
                        </a:rPr>
                        <a:t>do</a:t>
                      </a:r>
                      <a:r>
                        <a:rPr sz="120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HfW precursive" panose="00000500000000000000" pitchFamily="2" charset="0"/>
                          <a:cs typeface="Calibri"/>
                        </a:rPr>
                        <a:t>different jobs.</a:t>
                      </a:r>
                      <a:endParaRPr sz="1200" dirty="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3444" y="5452858"/>
            <a:ext cx="9682734" cy="1402859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402742" y="5847384"/>
            <a:ext cx="1185396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04775"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latin typeface="HfW precursive" panose="00000500000000000000" pitchFamily="2" charset="0"/>
                <a:cs typeface="Calibri"/>
              </a:rPr>
              <a:t>Food </a:t>
            </a:r>
            <a:r>
              <a:rPr sz="1800" spc="-10" dirty="0">
                <a:latin typeface="HfW precursive" panose="00000500000000000000" pitchFamily="2" charset="0"/>
                <a:cs typeface="Calibri"/>
              </a:rPr>
              <a:t>Chains:</a:t>
            </a:r>
            <a:endParaRPr sz="1800" dirty="0">
              <a:latin typeface="HfW precursive" panose="00000500000000000000" pitchFamily="2" charset="0"/>
              <a:cs typeface="Calibri"/>
            </a:endParaRPr>
          </a:p>
        </p:txBody>
      </p:sp>
      <p:pic>
        <p:nvPicPr>
          <p:cNvPr id="13" name="object 1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8015" y="2525267"/>
            <a:ext cx="2455164" cy="3070860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111752" y="1760220"/>
            <a:ext cx="246887" cy="469391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887211" y="1767839"/>
            <a:ext cx="245363" cy="467867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117847" y="2446020"/>
            <a:ext cx="233172" cy="467867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826252" y="2452116"/>
            <a:ext cx="379475" cy="467867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197096" y="3377001"/>
            <a:ext cx="1219200" cy="1153667"/>
          </a:xfrm>
          <a:prstGeom prst="rect">
            <a:avLst/>
          </a:prstGeom>
        </p:spPr>
      </p:pic>
      <p:sp>
        <p:nvSpPr>
          <p:cNvPr id="19" name="object 19"/>
          <p:cNvSpPr txBox="1"/>
          <p:nvPr/>
        </p:nvSpPr>
        <p:spPr>
          <a:xfrm>
            <a:off x="1666756" y="5879005"/>
            <a:ext cx="1185396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HfW precursive" panose="00000500000000000000" pitchFamily="2" charset="0"/>
                <a:cs typeface="Calibri"/>
              </a:rPr>
              <a:t>producer</a:t>
            </a:r>
            <a:endParaRPr sz="1800" dirty="0">
              <a:latin typeface="HfW precursive" panose="00000500000000000000" pitchFamily="2" charset="0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676190" y="5864464"/>
            <a:ext cx="1338834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HfW precursive" panose="00000500000000000000" pitchFamily="2" charset="0"/>
                <a:cs typeface="Calibri"/>
              </a:rPr>
              <a:t>consumers</a:t>
            </a:r>
            <a:endParaRPr sz="1800" dirty="0">
              <a:latin typeface="HfW precursive" panose="00000500000000000000" pitchFamily="2" charset="0"/>
              <a:cs typeface="Calibri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2167127" y="5888735"/>
            <a:ext cx="6565900" cy="579120"/>
            <a:chOff x="2167127" y="5888735"/>
            <a:chExt cx="6565900" cy="579120"/>
          </a:xfrm>
        </p:grpSpPr>
        <p:pic>
          <p:nvPicPr>
            <p:cNvPr id="22" name="object 2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167127" y="6128003"/>
              <a:ext cx="617219" cy="284988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265676" y="6108191"/>
              <a:ext cx="502920" cy="324611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249924" y="6073139"/>
              <a:ext cx="582168" cy="394716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8311895" y="5888735"/>
              <a:ext cx="420624" cy="531876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3183636" y="6077711"/>
              <a:ext cx="4730750" cy="253365"/>
            </a:xfrm>
            <a:custGeom>
              <a:avLst/>
              <a:gdLst/>
              <a:ahLst/>
              <a:cxnLst/>
              <a:rect l="l" t="t" r="r" b="b"/>
              <a:pathLst>
                <a:path w="4730750" h="253364">
                  <a:moveTo>
                    <a:pt x="684276" y="126492"/>
                  </a:moveTo>
                  <a:lnTo>
                    <a:pt x="503047" y="0"/>
                  </a:lnTo>
                  <a:lnTo>
                    <a:pt x="503047" y="63246"/>
                  </a:lnTo>
                  <a:lnTo>
                    <a:pt x="0" y="63246"/>
                  </a:lnTo>
                  <a:lnTo>
                    <a:pt x="0" y="189738"/>
                  </a:lnTo>
                  <a:lnTo>
                    <a:pt x="503047" y="189738"/>
                  </a:lnTo>
                  <a:lnTo>
                    <a:pt x="503047" y="252984"/>
                  </a:lnTo>
                  <a:lnTo>
                    <a:pt x="684276" y="126492"/>
                  </a:lnTo>
                  <a:close/>
                </a:path>
                <a:path w="4730750" h="253364">
                  <a:moveTo>
                    <a:pt x="2667000" y="126492"/>
                  </a:moveTo>
                  <a:lnTo>
                    <a:pt x="2485771" y="0"/>
                  </a:lnTo>
                  <a:lnTo>
                    <a:pt x="2485771" y="63246"/>
                  </a:lnTo>
                  <a:lnTo>
                    <a:pt x="1984248" y="63246"/>
                  </a:lnTo>
                  <a:lnTo>
                    <a:pt x="1984248" y="189738"/>
                  </a:lnTo>
                  <a:lnTo>
                    <a:pt x="2485771" y="189738"/>
                  </a:lnTo>
                  <a:lnTo>
                    <a:pt x="2485771" y="252984"/>
                  </a:lnTo>
                  <a:lnTo>
                    <a:pt x="2667000" y="126492"/>
                  </a:lnTo>
                  <a:close/>
                </a:path>
                <a:path w="4730750" h="253364">
                  <a:moveTo>
                    <a:pt x="4730496" y="126492"/>
                  </a:moveTo>
                  <a:lnTo>
                    <a:pt x="4549267" y="0"/>
                  </a:lnTo>
                  <a:lnTo>
                    <a:pt x="4549267" y="63246"/>
                  </a:lnTo>
                  <a:lnTo>
                    <a:pt x="4046220" y="63246"/>
                  </a:lnTo>
                  <a:lnTo>
                    <a:pt x="4046220" y="189738"/>
                  </a:lnTo>
                  <a:lnTo>
                    <a:pt x="4549267" y="189738"/>
                  </a:lnTo>
                  <a:lnTo>
                    <a:pt x="4549267" y="252984"/>
                  </a:lnTo>
                  <a:lnTo>
                    <a:pt x="4730496" y="12649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4B375C27-96C2-AEF8-EC80-68B9EAB417C7}"/>
              </a:ext>
            </a:extLst>
          </p:cNvPr>
          <p:cNvSpPr/>
          <p:nvPr/>
        </p:nvSpPr>
        <p:spPr>
          <a:xfrm>
            <a:off x="533400" y="34825"/>
            <a:ext cx="1447800" cy="98879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Image">
            <a:extLst>
              <a:ext uri="{FF2B5EF4-FFF2-40B4-BE49-F238E27FC236}">
                <a16:creationId xmlns:a16="http://schemas.microsoft.com/office/drawing/2014/main" id="{8E24CBE4-640A-1E70-BC20-F378405EF5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441" y="213105"/>
            <a:ext cx="2257425" cy="50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4EDA546D-DFA6-D337-A66B-CC6391D04012}"/>
              </a:ext>
            </a:extLst>
          </p:cNvPr>
          <p:cNvSpPr txBox="1"/>
          <p:nvPr/>
        </p:nvSpPr>
        <p:spPr>
          <a:xfrm>
            <a:off x="2784346" y="34825"/>
            <a:ext cx="39974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HfW precursive" panose="00000500000000000000" pitchFamily="2" charset="0"/>
              </a:rPr>
              <a:t>Science – Years 3 and 5</a:t>
            </a:r>
          </a:p>
          <a:p>
            <a:pPr algn="ctr"/>
            <a:r>
              <a:rPr lang="en-GB" dirty="0">
                <a:latin typeface="HfW precursive" panose="00000500000000000000" pitchFamily="2" charset="0"/>
              </a:rPr>
              <a:t>Teeth – Summer 1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743A3086B916147BE5ACD6D34F8F309" ma:contentTypeVersion="13" ma:contentTypeDescription="Create a new document." ma:contentTypeScope="" ma:versionID="fe55e183664ef1b276c056d8563a432c">
  <xsd:schema xmlns:xsd="http://www.w3.org/2001/XMLSchema" xmlns:xs="http://www.w3.org/2001/XMLSchema" xmlns:p="http://schemas.microsoft.com/office/2006/metadata/properties" xmlns:ns2="07b46c5c-80e2-4be5-9e60-de1d68aa0433" xmlns:ns3="44bd2697-4aa1-4906-bbc9-b3899b8e75e2" targetNamespace="http://schemas.microsoft.com/office/2006/metadata/properties" ma:root="true" ma:fieldsID="ae381d8bb573db97e903b2b595d9aa4b" ns2:_="" ns3:_="">
    <xsd:import namespace="07b46c5c-80e2-4be5-9e60-de1d68aa0433"/>
    <xsd:import namespace="44bd2697-4aa1-4906-bbc9-b3899b8e75e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b46c5c-80e2-4be5-9e60-de1d68aa043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9b7a290a-c0e5-4ba1-8bb9-96594343ac7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bd2697-4aa1-4906-bbc9-b3899b8e75e2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5f24ae47-8c55-4eaa-a4d3-b9a0407ff506}" ma:internalName="TaxCatchAll" ma:showField="CatchAllData" ma:web="44bd2697-4aa1-4906-bbc9-b3899b8e75e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7b46c5c-80e2-4be5-9e60-de1d68aa0433">
      <Terms xmlns="http://schemas.microsoft.com/office/infopath/2007/PartnerControls"/>
    </lcf76f155ced4ddcb4097134ff3c332f>
    <TaxCatchAll xmlns="44bd2697-4aa1-4906-bbc9-b3899b8e75e2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292BD9D-D6D6-46E2-B77F-607DC2A664D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7b46c5c-80e2-4be5-9e60-de1d68aa0433"/>
    <ds:schemaRef ds:uri="44bd2697-4aa1-4906-bbc9-b3899b8e75e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67B928E-D80E-4100-9AF6-562370AD28CA}">
  <ds:schemaRefs>
    <ds:schemaRef ds:uri="http://schemas.openxmlformats.org/package/2006/metadata/core-properties"/>
    <ds:schemaRef ds:uri="http://purl.org/dc/dcmitype/"/>
    <ds:schemaRef ds:uri="http://purl.org/dc/elements/1.1/"/>
    <ds:schemaRef ds:uri="44bd2697-4aa1-4906-bbc9-b3899b8e75e2"/>
    <ds:schemaRef ds:uri="http://schemas.microsoft.com/office/2006/documentManagement/types"/>
    <ds:schemaRef ds:uri="http://www.w3.org/XML/1998/namespace"/>
    <ds:schemaRef ds:uri="http://purl.org/dc/terms/"/>
    <ds:schemaRef ds:uri="http://schemas.microsoft.com/office/2006/metadata/properties"/>
    <ds:schemaRef ds:uri="http://schemas.microsoft.com/office/infopath/2007/PartnerControls"/>
    <ds:schemaRef ds:uri="07b46c5c-80e2-4be5-9e60-de1d68aa0433"/>
  </ds:schemaRefs>
</ds:datastoreItem>
</file>

<file path=customXml/itemProps3.xml><?xml version="1.0" encoding="utf-8"?>
<ds:datastoreItem xmlns:ds="http://schemas.openxmlformats.org/officeDocument/2006/customXml" ds:itemID="{F5443022-BB76-4105-8AE0-DD91791047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Words>215</Words>
  <Application>Microsoft Office PowerPoint</Application>
  <PresentationFormat>A4 Paper (210x297 mm)</PresentationFormat>
  <Paragraphs>51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 Brunskill</dc:creator>
  <cp:lastModifiedBy>Sarah Matthews - Lovington</cp:lastModifiedBy>
  <cp:revision>2</cp:revision>
  <dcterms:created xsi:type="dcterms:W3CDTF">2026-04-08T20:33:26Z</dcterms:created>
  <dcterms:modified xsi:type="dcterms:W3CDTF">2026-04-23T15:32:00Z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2021-12-09T00:00:00Z</vt:filetime>
  </property>
  <property fmtid="{D5CDD505-2E9C-101B-9397-08002B2CF9AE}" pid="3" name="Creator">
    <vt:lpwstr>Microsoft® PowerPoint® 2019</vt:lpwstr>
  </property>
  <property fmtid="{D5CDD505-2E9C-101B-9397-08002B2CF9AE}" pid="4" name="LastSaved">
    <vt:filetime>2026-04-08T00:00:00Z</vt:filetime>
  </property>
  <property fmtid="{D5CDD505-2E9C-101B-9397-08002B2CF9AE}" pid="5" name="Producer">
    <vt:lpwstr>3-Heights™ PDF Toolbox API 6.12.0.6 (http://www.pdf-tools.com)</vt:lpwstr>
  </property>
  <property fmtid="{D5CDD505-2E9C-101B-9397-08002B2CF9AE}" pid="6" name="ContentTypeId">
    <vt:lpwstr>0x0101005743A3086B916147BE5ACD6D34F8F309</vt:lpwstr>
  </property>
  <property fmtid="{D5CDD505-2E9C-101B-9397-08002B2CF9AE}" pid="7" name="MediaServiceImageTags">
    <vt:lpwstr/>
  </property>
</Properties>
</file>