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906000" cy="6858000" type="A4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3E84988-1D0A-44A0-94AF-0B5B1F306719}" v="1" dt="2025-10-29T11:24:22.75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6" d="100"/>
          <a:sy n="96" d="100"/>
        </p:scale>
        <p:origin x="8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Matthews - Lovington" userId="fba8b427-1640-4418-bc08-4a7b500b468d" providerId="ADAL" clId="{114DB6AA-1C79-4354-8DC9-BB679265516F}"/>
    <pc:docChg chg="custSel modSld">
      <pc:chgData name="Sarah Matthews - Lovington" userId="fba8b427-1640-4418-bc08-4a7b500b468d" providerId="ADAL" clId="{114DB6AA-1C79-4354-8DC9-BB679265516F}" dt="2025-11-03T07:57:05.707" v="16" actId="20577"/>
      <pc:docMkLst>
        <pc:docMk/>
      </pc:docMkLst>
      <pc:sldChg chg="addSp delSp modSp mod">
        <pc:chgData name="Sarah Matthews - Lovington" userId="fba8b427-1640-4418-bc08-4a7b500b468d" providerId="ADAL" clId="{114DB6AA-1C79-4354-8DC9-BB679265516F}" dt="2025-11-03T07:57:05.707" v="16" actId="20577"/>
        <pc:sldMkLst>
          <pc:docMk/>
          <pc:sldMk cId="3731481301" sldId="256"/>
        </pc:sldMkLst>
        <pc:spChg chg="mod">
          <ac:chgData name="Sarah Matthews - Lovington" userId="fba8b427-1640-4418-bc08-4a7b500b468d" providerId="ADAL" clId="{114DB6AA-1C79-4354-8DC9-BB679265516F}" dt="2025-10-29T11:16:46.528" v="11" actId="20577"/>
          <ac:spMkLst>
            <pc:docMk/>
            <pc:sldMk cId="3731481301" sldId="256"/>
            <ac:spMk id="5" creationId="{00000000-0000-0000-0000-000000000000}"/>
          </ac:spMkLst>
        </pc:spChg>
        <pc:graphicFrameChg chg="modGraphic">
          <ac:chgData name="Sarah Matthews - Lovington" userId="fba8b427-1640-4418-bc08-4a7b500b468d" providerId="ADAL" clId="{114DB6AA-1C79-4354-8DC9-BB679265516F}" dt="2025-11-03T07:57:05.707" v="16" actId="20577"/>
          <ac:graphicFrameMkLst>
            <pc:docMk/>
            <pc:sldMk cId="3731481301" sldId="256"/>
            <ac:graphicFrameMk id="7" creationId="{67C481D5-A5DF-AC31-0251-DE2462329838}"/>
          </ac:graphicFrameMkLst>
        </pc:graphicFrameChg>
        <pc:picChg chg="add mod">
          <ac:chgData name="Sarah Matthews - Lovington" userId="fba8b427-1640-4418-bc08-4a7b500b468d" providerId="ADAL" clId="{114DB6AA-1C79-4354-8DC9-BB679265516F}" dt="2025-10-29T11:24:22.754" v="13"/>
          <ac:picMkLst>
            <pc:docMk/>
            <pc:sldMk cId="3731481301" sldId="256"/>
            <ac:picMk id="2" creationId="{A882F4CF-32F7-DD9D-41C5-15E0537A5F2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414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293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396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344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297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113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768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17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447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041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5576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703F0E-D05C-4430-9797-C1F82F8EFB8C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761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95A913BC-A15E-833E-6CCB-7BAB665AD1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5025491"/>
              </p:ext>
            </p:extLst>
          </p:nvPr>
        </p:nvGraphicFramePr>
        <p:xfrm>
          <a:off x="6968751" y="162775"/>
          <a:ext cx="2837101" cy="36522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9914">
                  <a:extLst>
                    <a:ext uri="{9D8B030D-6E8A-4147-A177-3AD203B41FA5}">
                      <a16:colId xmlns:a16="http://schemas.microsoft.com/office/drawing/2014/main" val="4253431690"/>
                    </a:ext>
                  </a:extLst>
                </a:gridCol>
                <a:gridCol w="1777187">
                  <a:extLst>
                    <a:ext uri="{9D8B030D-6E8A-4147-A177-3AD203B41FA5}">
                      <a16:colId xmlns:a16="http://schemas.microsoft.com/office/drawing/2014/main" val="1377752539"/>
                    </a:ext>
                  </a:extLst>
                </a:gridCol>
              </a:tblGrid>
              <a:tr h="535204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latin typeface="HfW precursive" panose="00000500000000000000" pitchFamily="2" charset="0"/>
                        </a:rPr>
                        <a:t>Key skills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7195211"/>
                  </a:ext>
                </a:extLst>
              </a:tr>
              <a:tr h="535204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Practise</a:t>
                      </a:r>
                    </a:p>
                  </a:txBody>
                  <a:tcPr marT="90000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Use your sketchbook to practise a range of techniques.</a:t>
                      </a:r>
                    </a:p>
                  </a:txBody>
                  <a:tcPr marT="90000"/>
                </a:tc>
                <a:extLst>
                  <a:ext uri="{0D108BD9-81ED-4DB2-BD59-A6C34878D82A}">
                    <a16:rowId xmlns:a16="http://schemas.microsoft.com/office/drawing/2014/main" val="2674672415"/>
                  </a:ext>
                </a:extLst>
              </a:tr>
              <a:tr h="535204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Plan</a:t>
                      </a:r>
                    </a:p>
                  </a:txBody>
                  <a:tcPr marT="90000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Plan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 and decide on colours, shapes and patterns.</a:t>
                      </a:r>
                      <a:endParaRPr lang="en-GB" sz="10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90000"/>
                </a:tc>
                <a:extLst>
                  <a:ext uri="{0D108BD9-81ED-4DB2-BD59-A6C34878D82A}">
                    <a16:rowId xmlns:a16="http://schemas.microsoft.com/office/drawing/2014/main" val="2924868639"/>
                  </a:ext>
                </a:extLst>
              </a:tr>
              <a:tr h="535204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Produce</a:t>
                      </a:r>
                    </a:p>
                  </a:txBody>
                  <a:tcPr marT="90000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Produce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 your chosen design on paper or canvas.</a:t>
                      </a:r>
                      <a:endParaRPr lang="en-GB" sz="10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90000"/>
                </a:tc>
                <a:extLst>
                  <a:ext uri="{0D108BD9-81ED-4DB2-BD59-A6C34878D82A}">
                    <a16:rowId xmlns:a16="http://schemas.microsoft.com/office/drawing/2014/main" val="3549243012"/>
                  </a:ext>
                </a:extLst>
              </a:tr>
              <a:tr h="5352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Evaluate</a:t>
                      </a:r>
                    </a:p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    </a:t>
                      </a:r>
                    </a:p>
                  </a:txBody>
                  <a:tcPr marT="90000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What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 went well? </a:t>
                      </a:r>
                    </a:p>
                    <a:p>
                      <a:r>
                        <a:rPr lang="en-GB" sz="1000" baseline="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What would you change?</a:t>
                      </a:r>
                      <a:endParaRPr lang="en-GB" sz="10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90000"/>
                </a:tc>
                <a:extLst>
                  <a:ext uri="{0D108BD9-81ED-4DB2-BD59-A6C34878D82A}">
                    <a16:rowId xmlns:a16="http://schemas.microsoft.com/office/drawing/2014/main" val="1317622625"/>
                  </a:ext>
                </a:extLst>
              </a:tr>
              <a:tr h="535204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Display</a:t>
                      </a:r>
                    </a:p>
                  </a:txBody>
                  <a:tcPr marT="90000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Place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 your finished art work on display. Where would be the best place to display your work?</a:t>
                      </a:r>
                      <a:endParaRPr lang="en-GB" sz="10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90000"/>
                </a:tc>
                <a:extLst>
                  <a:ext uri="{0D108BD9-81ED-4DB2-BD59-A6C34878D82A}">
                    <a16:rowId xmlns:a16="http://schemas.microsoft.com/office/drawing/2014/main" val="1777444571"/>
                  </a:ext>
                </a:extLst>
              </a:tr>
            </a:tbl>
          </a:graphicData>
        </a:graphic>
      </p:graphicFrame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67C481D5-A5DF-AC31-0251-DE24623298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5958457"/>
              </p:ext>
            </p:extLst>
          </p:nvPr>
        </p:nvGraphicFramePr>
        <p:xfrm>
          <a:off x="2700871" y="965105"/>
          <a:ext cx="4144066" cy="294401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144066">
                  <a:extLst>
                    <a:ext uri="{9D8B030D-6E8A-4147-A177-3AD203B41FA5}">
                      <a16:colId xmlns:a16="http://schemas.microsoft.com/office/drawing/2014/main" val="1731078917"/>
                    </a:ext>
                  </a:extLst>
                </a:gridCol>
              </a:tblGrid>
              <a:tr h="58880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HfW precursive" panose="00000500000000000000" pitchFamily="2" charset="0"/>
                        </a:rPr>
                        <a:t>Local</a:t>
                      </a:r>
                      <a:r>
                        <a:rPr lang="en-GB" baseline="0" dirty="0">
                          <a:latin typeface="HfW precursive" panose="00000500000000000000" pitchFamily="2" charset="0"/>
                        </a:rPr>
                        <a:t> Artist - Alce Harfield</a:t>
                      </a:r>
                      <a:endParaRPr lang="en-GB" dirty="0">
                        <a:latin typeface="HfW precursive" panose="00000500000000000000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95302729"/>
                  </a:ext>
                </a:extLst>
              </a:tr>
              <a:tr h="23552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T="90000"/>
                </a:tc>
                <a:extLst>
                  <a:ext uri="{0D108BD9-81ED-4DB2-BD59-A6C34878D82A}">
                    <a16:rowId xmlns:a16="http://schemas.microsoft.com/office/drawing/2014/main" val="2483804706"/>
                  </a:ext>
                </a:extLst>
              </a:tr>
            </a:tbl>
          </a:graphicData>
        </a:graphic>
      </p:graphicFrame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586469FA-7867-5341-16BD-76EE9912CF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32290"/>
              </p:ext>
            </p:extLst>
          </p:nvPr>
        </p:nvGraphicFramePr>
        <p:xfrm>
          <a:off x="2688169" y="4129190"/>
          <a:ext cx="4169470" cy="244330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84735">
                  <a:extLst>
                    <a:ext uri="{9D8B030D-6E8A-4147-A177-3AD203B41FA5}">
                      <a16:colId xmlns:a16="http://schemas.microsoft.com/office/drawing/2014/main" val="3896523605"/>
                    </a:ext>
                  </a:extLst>
                </a:gridCol>
                <a:gridCol w="2084735">
                  <a:extLst>
                    <a:ext uri="{9D8B030D-6E8A-4147-A177-3AD203B41FA5}">
                      <a16:colId xmlns:a16="http://schemas.microsoft.com/office/drawing/2014/main" val="661002967"/>
                    </a:ext>
                  </a:extLst>
                </a:gridCol>
              </a:tblGrid>
              <a:tr h="590778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HfW precursive" panose="00000500000000000000" pitchFamily="2" charset="0"/>
                        </a:rPr>
                        <a:t>Famous</a:t>
                      </a:r>
                      <a:r>
                        <a:rPr lang="en-GB" baseline="0" dirty="0">
                          <a:latin typeface="HfW precursive" panose="00000500000000000000" pitchFamily="2" charset="0"/>
                        </a:rPr>
                        <a:t> artists </a:t>
                      </a:r>
                      <a:endParaRPr lang="en-GB" dirty="0">
                        <a:latin typeface="HfW precursive" panose="00000500000000000000" pitchFamily="2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1308497"/>
                  </a:ext>
                </a:extLst>
              </a:tr>
              <a:tr h="1852525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HfW precursive" panose="00000500000000000000" pitchFamily="2" charset="0"/>
                        </a:rPr>
                        <a:t>Vincent Van Gogh</a:t>
                      </a:r>
                    </a:p>
                    <a:p>
                      <a:endParaRPr lang="en-GB" sz="1400" dirty="0">
                        <a:latin typeface="HfW precursive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Antoni </a:t>
                      </a:r>
                      <a:r>
                        <a:rPr lang="en-GB" sz="1400" b="0" i="0" kern="1200" dirty="0" err="1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Gaudí</a:t>
                      </a:r>
                      <a:endParaRPr lang="en-GB" sz="1400" b="0" i="0" kern="1200" dirty="0">
                        <a:solidFill>
                          <a:schemeClr val="dk1"/>
                        </a:solidFill>
                        <a:effectLst/>
                        <a:latin typeface="HfW precursive" panose="00000500000000000000" pitchFamily="2" charset="0"/>
                        <a:ea typeface="+mn-ea"/>
                        <a:cs typeface="+mn-cs"/>
                      </a:endParaRPr>
                    </a:p>
                    <a:p>
                      <a:br>
                        <a:rPr lang="en-GB" sz="14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</a:br>
                      <a:endParaRPr lang="en-GB" sz="1400" dirty="0">
                        <a:latin typeface="HfW pre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3482889"/>
                  </a:ext>
                </a:extLst>
              </a:tr>
            </a:tbl>
          </a:graphicData>
        </a:graphic>
      </p:graphicFrame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713550C5-B330-B2FD-67CF-779F02DD7F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756272"/>
              </p:ext>
            </p:extLst>
          </p:nvPr>
        </p:nvGraphicFramePr>
        <p:xfrm>
          <a:off x="143496" y="1026857"/>
          <a:ext cx="2424408" cy="55734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26851">
                  <a:extLst>
                    <a:ext uri="{9D8B030D-6E8A-4147-A177-3AD203B41FA5}">
                      <a16:colId xmlns:a16="http://schemas.microsoft.com/office/drawing/2014/main" val="2367346493"/>
                    </a:ext>
                  </a:extLst>
                </a:gridCol>
                <a:gridCol w="1497557">
                  <a:extLst>
                    <a:ext uri="{9D8B030D-6E8A-4147-A177-3AD203B41FA5}">
                      <a16:colId xmlns:a16="http://schemas.microsoft.com/office/drawing/2014/main" val="1597170240"/>
                    </a:ext>
                  </a:extLst>
                </a:gridCol>
              </a:tblGrid>
              <a:tr h="427474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HfW precursive" panose="00000500000000000000" pitchFamily="2" charset="0"/>
                        </a:rPr>
                        <a:t>Techniques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86836488"/>
                  </a:ext>
                </a:extLst>
              </a:tr>
              <a:tr h="67558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solidFill>
                            <a:srgbClr val="202124"/>
                          </a:solidFill>
                          <a:effectLst/>
                          <a:latin typeface="HfW precursive" panose="00000500000000000000" pitchFamily="2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Dry brush</a:t>
                      </a:r>
                      <a:endParaRPr lang="en-GB" sz="1000" b="1" dirty="0">
                        <a:latin typeface="HfW precursive" panose="00000500000000000000" pitchFamily="2" charset="0"/>
                      </a:endParaRPr>
                    </a:p>
                    <a:p>
                      <a:endParaRPr lang="en-GB" sz="1000" b="1" dirty="0">
                        <a:latin typeface="HfW precursive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Simply apply paint onto your canvas with a dry brush.</a:t>
                      </a:r>
                      <a:endParaRPr lang="en-GB" sz="900" dirty="0">
                        <a:latin typeface="HfW pre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100223"/>
                  </a:ext>
                </a:extLst>
              </a:tr>
              <a:tr h="914130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HfW precursive" panose="00000500000000000000" pitchFamily="2" charset="0"/>
                        </a:rPr>
                        <a:t>Stippling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Stippling is a drawing technique in which areas of light and shadow are created using nothing but dots. </a:t>
                      </a:r>
                      <a:endParaRPr lang="en-GB" sz="900" dirty="0">
                        <a:latin typeface="HfW pre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7114947"/>
                  </a:ext>
                </a:extLst>
              </a:tr>
              <a:tr h="914130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HfW precursive" panose="00000500000000000000" pitchFamily="2" charset="0"/>
                        </a:rPr>
                        <a:t>Splattering</a:t>
                      </a:r>
                    </a:p>
                    <a:p>
                      <a:endParaRPr lang="en-GB" sz="1000" b="1" dirty="0">
                        <a:latin typeface="HfW precursive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Spattering is a painting technique in which paint is flung, with the flick of a brush, onto the painting surface.</a:t>
                      </a:r>
                      <a:endParaRPr lang="en-GB" sz="900" dirty="0">
                        <a:latin typeface="HfW pre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1924848"/>
                  </a:ext>
                </a:extLst>
              </a:tr>
              <a:tr h="675583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HfW precursive" panose="00000500000000000000" pitchFamily="2" charset="0"/>
                        </a:rPr>
                        <a:t>Washing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Washing makes your acrylic colours more translucent.</a:t>
                      </a:r>
                    </a:p>
                    <a:p>
                      <a:pPr algn="l"/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7345931"/>
                  </a:ext>
                </a:extLst>
              </a:tr>
              <a:tr h="675583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HfW precursive" panose="00000500000000000000" pitchFamily="2" charset="0"/>
                        </a:rPr>
                        <a:t>Dabbing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A dab is the motion with which you pat or apply something to a surface, and it's also the tiny amount of material you're applying.</a:t>
                      </a:r>
                      <a:endParaRPr lang="en-GB" sz="900" dirty="0">
                        <a:latin typeface="HfW pre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3443937"/>
                  </a:ext>
                </a:extLst>
              </a:tr>
              <a:tr h="769530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HfW precursive" panose="00000500000000000000" pitchFamily="2" charset="0"/>
                        </a:rPr>
                        <a:t>Bubble wrap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Apply paint onto the bubble wrap and press onto paper to see the effect it creates.</a:t>
                      </a:r>
                    </a:p>
                    <a:p>
                      <a:pPr algn="l"/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8915786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E046D67A-119E-BA6A-207B-4A7F077B5AB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675468" y="106569"/>
            <a:ext cx="4063563" cy="817067"/>
          </a:xfrm>
          <a:prstGeom prst="rect">
            <a:avLst/>
          </a:prstGeom>
          <a:solidFill>
            <a:srgbClr val="FFFFCC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5CF9D9A-2D99-74CB-E350-69517C6DCC81}"/>
              </a:ext>
            </a:extLst>
          </p:cNvPr>
          <p:cNvSpPr txBox="1"/>
          <p:nvPr/>
        </p:nvSpPr>
        <p:spPr>
          <a:xfrm>
            <a:off x="2584842" y="284269"/>
            <a:ext cx="40635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HfW precursive" panose="00000500000000000000" pitchFamily="2" charset="0"/>
              </a:rPr>
              <a:t>Art – Autumn 2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7624" y="1744355"/>
            <a:ext cx="986673" cy="113769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0606" y="3886183"/>
            <a:ext cx="1472673" cy="146179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66050" y="1642260"/>
            <a:ext cx="314336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en-GB" sz="1200" dirty="0">
                <a:solidFill>
                  <a:schemeClr val="dk1"/>
                </a:solidFill>
                <a:latin typeface="HfW precursive" panose="00000500000000000000" pitchFamily="2" charset="0"/>
              </a:rPr>
              <a:t>Alce is a local artist from Somerset. She was born in Sussex in 1966 to a very creative family.</a:t>
            </a:r>
          </a:p>
          <a:p>
            <a:pPr lvl="0" defTabSz="914400">
              <a:defRPr/>
            </a:pPr>
            <a:endParaRPr lang="en-GB" sz="1200" dirty="0">
              <a:solidFill>
                <a:schemeClr val="dk1"/>
              </a:solidFill>
              <a:latin typeface="HfW precursive" panose="00000500000000000000" pitchFamily="2" charset="0"/>
            </a:endParaRPr>
          </a:p>
          <a:p>
            <a:pPr defTabSz="914400">
              <a:defRPr/>
            </a:pPr>
            <a:r>
              <a:rPr lang="en-GB" sz="1200" dirty="0">
                <a:latin typeface="HfW precursive" panose="00000500000000000000" pitchFamily="2" charset="0"/>
              </a:rPr>
              <a:t>Eager </a:t>
            </a:r>
            <a:r>
              <a:rPr lang="en-GB" sz="1200">
                <a:latin typeface="HfW precursive" panose="00000500000000000000" pitchFamily="2" charset="0"/>
              </a:rPr>
              <a:t>to experiment, </a:t>
            </a:r>
            <a:r>
              <a:rPr lang="en-GB" sz="1200" dirty="0">
                <a:latin typeface="HfW precursive" panose="00000500000000000000" pitchFamily="2" charset="0"/>
              </a:rPr>
              <a:t>she is well known for her wild skies, seascapes, cityscapes and her first love, bright florals. </a:t>
            </a:r>
          </a:p>
          <a:p>
            <a:pPr defTabSz="914400">
              <a:defRPr/>
            </a:pPr>
            <a:endParaRPr lang="en-GB" sz="1200" dirty="0">
              <a:latin typeface="HfW precursive" panose="00000500000000000000" pitchFamily="2" charset="0"/>
            </a:endParaRPr>
          </a:p>
          <a:p>
            <a:pPr defTabSz="914400">
              <a:defRPr/>
            </a:pPr>
            <a:r>
              <a:rPr lang="en-GB" sz="1200" dirty="0">
                <a:latin typeface="HfW precursive" panose="00000500000000000000" pitchFamily="2" charset="0"/>
              </a:rPr>
              <a:t>Alce is also famous for her artwork depicting Glastonbury Festival.</a:t>
            </a:r>
          </a:p>
          <a:p>
            <a:pPr lvl="0" defTabSz="914400">
              <a:defRPr/>
            </a:pPr>
            <a:endParaRPr lang="en-GB" sz="1200" dirty="0">
              <a:solidFill>
                <a:schemeClr val="dk1"/>
              </a:solidFill>
              <a:latin typeface="HfW precursive" panose="00000500000000000000" pitchFamily="2" charset="0"/>
            </a:endParaRPr>
          </a:p>
        </p:txBody>
      </p:sp>
      <p:pic>
        <p:nvPicPr>
          <p:cNvPr id="1026" name="Picture 2" descr="Art Lesson w/ Ms. Jennifer: Create a collage like Artist Antoni Gaudí —  Blowing Rock Art &amp; History Muse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2154" y="5151824"/>
            <a:ext cx="1524779" cy="114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Vincent van Gogh - Sunflowers - Van Gogh Museum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289" y="5151824"/>
            <a:ext cx="879964" cy="1157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0063" y="2356766"/>
            <a:ext cx="523469" cy="49370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063" y="4888170"/>
            <a:ext cx="523469" cy="46570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3358" y="3327923"/>
            <a:ext cx="636878" cy="446842"/>
          </a:xfrm>
          <a:prstGeom prst="rect">
            <a:avLst/>
          </a:prstGeom>
        </p:spPr>
      </p:pic>
      <p:pic>
        <p:nvPicPr>
          <p:cNvPr id="1030" name="Picture 6" descr="The fizz and sparkle of Alce Harfield's art | SkyLightRain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5848" y="5151824"/>
            <a:ext cx="1556656" cy="1577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A882F4CF-32F7-DD9D-41C5-15E0537A5F24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t="-638" r="19800"/>
          <a:stretch/>
        </p:blipFill>
        <p:spPr>
          <a:xfrm>
            <a:off x="137384" y="284269"/>
            <a:ext cx="2465274" cy="555953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7314813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7b46c5c-80e2-4be5-9e60-de1d68aa0433">
      <Terms xmlns="http://schemas.microsoft.com/office/infopath/2007/PartnerControls"/>
    </lcf76f155ced4ddcb4097134ff3c332f>
    <TaxCatchAll xmlns="44bd2697-4aa1-4906-bbc9-b3899b8e75e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743A3086B916147BE5ACD6D34F8F309" ma:contentTypeVersion="13" ma:contentTypeDescription="Create a new document." ma:contentTypeScope="" ma:versionID="0d61e956003e7e100641ffb9c8df92ff">
  <xsd:schema xmlns:xsd="http://www.w3.org/2001/XMLSchema" xmlns:xs="http://www.w3.org/2001/XMLSchema" xmlns:p="http://schemas.microsoft.com/office/2006/metadata/properties" xmlns:ns2="07b46c5c-80e2-4be5-9e60-de1d68aa0433" xmlns:ns3="44bd2697-4aa1-4906-bbc9-b3899b8e75e2" targetNamespace="http://schemas.microsoft.com/office/2006/metadata/properties" ma:root="true" ma:fieldsID="e2376478c242e9a3017264adda79858f" ns2:_="" ns3:_="">
    <xsd:import namespace="07b46c5c-80e2-4be5-9e60-de1d68aa0433"/>
    <xsd:import namespace="44bd2697-4aa1-4906-bbc9-b3899b8e75e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b46c5c-80e2-4be5-9e60-de1d68aa04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9b7a290a-c0e5-4ba1-8bb9-96594343ac7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bd2697-4aa1-4906-bbc9-b3899b8e75e2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f24ae47-8c55-4eaa-a4d3-b9a0407ff506}" ma:internalName="TaxCatchAll" ma:showField="CatchAllData" ma:web="44bd2697-4aa1-4906-bbc9-b3899b8e75e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E37236C-1E38-4FB3-9B84-F586CDEC6E9F}">
  <ds:schemaRefs>
    <ds:schemaRef ds:uri="http://schemas.microsoft.com/office/2006/metadata/properties"/>
    <ds:schemaRef ds:uri="http://schemas.microsoft.com/office/infopath/2007/PartnerControls"/>
    <ds:schemaRef ds:uri="07b46c5c-80e2-4be5-9e60-de1d68aa0433"/>
    <ds:schemaRef ds:uri="44bd2697-4aa1-4906-bbc9-b3899b8e75e2"/>
  </ds:schemaRefs>
</ds:datastoreItem>
</file>

<file path=customXml/itemProps2.xml><?xml version="1.0" encoding="utf-8"?>
<ds:datastoreItem xmlns:ds="http://schemas.openxmlformats.org/officeDocument/2006/customXml" ds:itemID="{08D5D101-D2C3-4EEC-9727-855A848C011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6214446-5C58-4593-BC6A-0407A1715D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7b46c5c-80e2-4be5-9e60-de1d68aa0433"/>
    <ds:schemaRef ds:uri="44bd2697-4aa1-4906-bbc9-b3899b8e75e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233</TotalTime>
  <Words>252</Words>
  <Application>Microsoft Office PowerPoint</Application>
  <PresentationFormat>A4 Paper (210x297 mm)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HfW precursive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 Webb</dc:creator>
  <cp:lastModifiedBy>Sarah Matthews - Lovington</cp:lastModifiedBy>
  <cp:revision>17</cp:revision>
  <dcterms:created xsi:type="dcterms:W3CDTF">2023-07-24T14:41:02Z</dcterms:created>
  <dcterms:modified xsi:type="dcterms:W3CDTF">2025-11-03T07:57:11Z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0x0101005743A3086B916147BE5ACD6D34F8F309</vt:lpwstr>
  </property>
  <property fmtid="{D5CDD505-2E9C-101B-9397-08002B2CF9AE}" pid="3" name="Order">
    <vt:r8>6351000</vt:r8>
  </property>
</Properties>
</file>